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6" r:id="rId2"/>
    <p:sldId id="348" r:id="rId3"/>
    <p:sldId id="330" r:id="rId4"/>
    <p:sldId id="332" r:id="rId5"/>
    <p:sldId id="347" r:id="rId6"/>
    <p:sldId id="341" r:id="rId7"/>
    <p:sldId id="340" r:id="rId8"/>
    <p:sldId id="345" r:id="rId9"/>
    <p:sldId id="346" r:id="rId10"/>
    <p:sldId id="334" r:id="rId11"/>
    <p:sldId id="349" r:id="rId12"/>
    <p:sldId id="342" r:id="rId13"/>
    <p:sldId id="350" r:id="rId14"/>
    <p:sldId id="344" r:id="rId15"/>
  </p:sldIdLst>
  <p:sldSz cx="9144000" cy="6858000" type="screen4x3"/>
  <p:notesSz cx="987425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4640"/>
  </p:normalViewPr>
  <p:slideViewPr>
    <p:cSldViewPr snapToGrid="0" snapToObjects="1">
      <p:cViewPr varScale="1">
        <p:scale>
          <a:sx n="63" d="100"/>
          <a:sy n="63" d="100"/>
        </p:scale>
        <p:origin x="1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6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4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8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6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4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7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3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1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4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3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1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EE3C-2995-9D4C-A7A6-17C531CAFB04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862B-1BB2-D743-B3F6-74B7A632F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1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596503" y="981075"/>
            <a:ext cx="7950994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48A1F-2ED9-5642-BFF0-CDF389E46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822" y="1428750"/>
            <a:ext cx="6838356" cy="165788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Summertown &amp; St Margaret’s Neighbourhood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8DD0C-D058-5B49-B00B-C71C6055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822" y="3960557"/>
            <a:ext cx="6838356" cy="1097215"/>
          </a:xfrm>
        </p:spPr>
        <p:txBody>
          <a:bodyPr>
            <a:normAutofit/>
          </a:bodyPr>
          <a:lstStyle/>
          <a:p>
            <a:r>
              <a:rPr lang="en-US" b="1" dirty="0"/>
              <a:t>AGM</a:t>
            </a:r>
          </a:p>
          <a:p>
            <a:r>
              <a:rPr lang="en-US" b="1" dirty="0"/>
              <a:t>Tuesday 8 November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14600" y="3771366"/>
            <a:ext cx="41148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94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6BFFCC-803C-3D47-8DF6-C370D9307AE0}"/>
              </a:ext>
            </a:extLst>
          </p:cNvPr>
          <p:cNvSpPr txBox="1"/>
          <p:nvPr/>
        </p:nvSpPr>
        <p:spPr>
          <a:xfrm>
            <a:off x="756920" y="1397843"/>
            <a:ext cx="7477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Shamus Donald – Chair</a:t>
            </a:r>
            <a:r>
              <a:rPr lang="en-GB" dirty="0"/>
              <a:t>			</a:t>
            </a:r>
            <a:r>
              <a:rPr lang="en-GB" i="1" dirty="0"/>
              <a:t>demitting after two terms</a:t>
            </a:r>
          </a:p>
          <a:p>
            <a:r>
              <a:rPr lang="en-GB" b="1" dirty="0"/>
              <a:t>David Nimmo Smith – Dep. Chair</a:t>
            </a:r>
            <a:r>
              <a:rPr lang="en-GB" dirty="0"/>
              <a:t>	</a:t>
            </a:r>
            <a:r>
              <a:rPr lang="en-GB" i="1" dirty="0"/>
              <a:t>standing for re-election, 2</a:t>
            </a:r>
            <a:r>
              <a:rPr lang="en-GB" i="1" baseline="30000" dirty="0"/>
              <a:t>nd</a:t>
            </a:r>
            <a:r>
              <a:rPr lang="en-GB" i="1" dirty="0"/>
              <a:t> term</a:t>
            </a:r>
          </a:p>
          <a:p>
            <a:r>
              <a:rPr lang="en-GB" b="1" dirty="0"/>
              <a:t>Henk van Es – Treasurer</a:t>
            </a:r>
            <a:r>
              <a:rPr lang="en-GB" dirty="0"/>
              <a:t>			</a:t>
            </a:r>
            <a:r>
              <a:rPr lang="en-GB" i="1" dirty="0"/>
              <a:t>demitting after 2 terms</a:t>
            </a:r>
          </a:p>
          <a:p>
            <a:r>
              <a:rPr lang="en-GB" b="1" dirty="0"/>
              <a:t>Natasha Robinson – Secretary</a:t>
            </a:r>
            <a:r>
              <a:rPr lang="en-GB" dirty="0"/>
              <a:t>	</a:t>
            </a:r>
            <a:r>
              <a:rPr lang="en-GB" i="1" dirty="0"/>
              <a:t>standing for re-election, 2</a:t>
            </a:r>
            <a:r>
              <a:rPr lang="en-GB" i="1" baseline="30000" dirty="0"/>
              <a:t>nd</a:t>
            </a:r>
            <a:r>
              <a:rPr lang="en-GB" i="1" dirty="0"/>
              <a:t> term</a:t>
            </a:r>
            <a:endParaRPr lang="en-GB" dirty="0"/>
          </a:p>
          <a:p>
            <a:r>
              <a:rPr lang="en-GB" b="1" dirty="0"/>
              <a:t>Deborah Bryceson</a:t>
            </a:r>
            <a:r>
              <a:rPr lang="en-GB" dirty="0"/>
              <a:t>				</a:t>
            </a:r>
            <a:r>
              <a:rPr lang="en-GB" i="1" dirty="0"/>
              <a:t>standing for re-election, 2</a:t>
            </a:r>
            <a:r>
              <a:rPr lang="en-GB" i="1" baseline="30000" dirty="0"/>
              <a:t>nd</a:t>
            </a:r>
            <a:r>
              <a:rPr lang="en-GB" i="1" dirty="0"/>
              <a:t> term</a:t>
            </a:r>
            <a:endParaRPr lang="en-GB" dirty="0"/>
          </a:p>
          <a:p>
            <a:r>
              <a:rPr lang="en-GB" b="1" dirty="0"/>
              <a:t>Bob Colenutt	</a:t>
            </a:r>
            <a:r>
              <a:rPr lang="en-GB" dirty="0"/>
              <a:t>				</a:t>
            </a:r>
            <a:r>
              <a:rPr lang="en-GB" i="1" dirty="0"/>
              <a:t>standing for election (currently co-opted)</a:t>
            </a:r>
          </a:p>
          <a:p>
            <a:r>
              <a:rPr lang="en-GB" b="1" dirty="0"/>
              <a:t>David Madden</a:t>
            </a:r>
            <a:r>
              <a:rPr lang="en-GB" dirty="0"/>
              <a:t>				</a:t>
            </a:r>
            <a:r>
              <a:rPr lang="en-GB" i="1" dirty="0"/>
              <a:t>elected 2021-2024</a:t>
            </a:r>
          </a:p>
          <a:p>
            <a:r>
              <a:rPr lang="en-GB" b="1" dirty="0"/>
              <a:t>Neil MacLennan</a:t>
            </a:r>
            <a:r>
              <a:rPr lang="en-GB" dirty="0"/>
              <a:t>				</a:t>
            </a:r>
            <a:r>
              <a:rPr lang="en-GB" i="1" dirty="0"/>
              <a:t>standing for election (currently co-opted)</a:t>
            </a:r>
          </a:p>
          <a:p>
            <a:r>
              <a:rPr lang="en-GB" b="1" dirty="0"/>
              <a:t>Christopher Pownall</a:t>
            </a:r>
            <a:r>
              <a:rPr lang="en-GB" dirty="0"/>
              <a:t>			</a:t>
            </a:r>
            <a:r>
              <a:rPr lang="en-GB" i="1" dirty="0"/>
              <a:t>standing for election (currently co-opted)</a:t>
            </a:r>
          </a:p>
          <a:p>
            <a:r>
              <a:rPr lang="en-GB" b="1" dirty="0"/>
              <a:t>Geoffrey Randell</a:t>
            </a:r>
            <a:r>
              <a:rPr lang="en-GB" dirty="0"/>
              <a:t>				</a:t>
            </a:r>
            <a:r>
              <a:rPr lang="en-GB" i="1" dirty="0"/>
              <a:t>standing for re-election, 2</a:t>
            </a:r>
            <a:r>
              <a:rPr lang="en-GB" i="1" baseline="30000" dirty="0"/>
              <a:t>nd</a:t>
            </a:r>
            <a:r>
              <a:rPr lang="en-GB" i="1" dirty="0"/>
              <a:t> term</a:t>
            </a:r>
            <a:endParaRPr lang="en-GB" dirty="0"/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Ex-officio:</a:t>
            </a:r>
          </a:p>
          <a:p>
            <a:r>
              <a:rPr lang="en-GB" dirty="0"/>
              <a:t>Councillor Laurence Fouweather [City Council]</a:t>
            </a:r>
          </a:p>
          <a:p>
            <a:r>
              <a:rPr lang="en-GB" dirty="0"/>
              <a:t>Councillor Andrew Gant [City &amp; County Councils]</a:t>
            </a:r>
          </a:p>
          <a:p>
            <a:r>
              <a:rPr lang="en-GB" dirty="0"/>
              <a:t>Councillor John Howson [County Council]</a:t>
            </a:r>
          </a:p>
          <a:p>
            <a:r>
              <a:rPr lang="en-GB" dirty="0"/>
              <a:t>Councillor Tom Landell Mills [City Council]</a:t>
            </a:r>
          </a:p>
          <a:p>
            <a:r>
              <a:rPr lang="en-GB" dirty="0"/>
              <a:t>Councillor Katherine Miles [City Council]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C1C67-326A-8245-BC53-E734BCC8E69D}"/>
              </a:ext>
            </a:extLst>
          </p:cNvPr>
          <p:cNvSpPr txBox="1"/>
          <p:nvPr/>
        </p:nvSpPr>
        <p:spPr>
          <a:xfrm>
            <a:off x="434898" y="254000"/>
            <a:ext cx="8162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3. Election/Re-election of 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372086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9C2C-2C62-F848-BCD9-C155863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650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Approval of Revised Constitution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332C1-AA8B-4848-9233-5CA276C23EA1}"/>
              </a:ext>
            </a:extLst>
          </p:cNvPr>
          <p:cNvSpPr txBox="1"/>
          <p:nvPr/>
        </p:nvSpPr>
        <p:spPr>
          <a:xfrm>
            <a:off x="2286000" y="1759408"/>
            <a:ext cx="4572000" cy="4228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Abbreviated name of Forum as ‘SuStM’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for membership also via the website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Public Meetings a minimum of twice [not three times] a year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 of Cutteslowe Community Centre to publicity noticeboards [with NOA &amp; SMI]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mailing of information, only emailing [to registered members]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Removal of transitional arrangements for 2015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015</a:t>
            </a:r>
          </a:p>
        </p:txBody>
      </p:sp>
    </p:spTree>
    <p:extLst>
      <p:ext uri="{BB962C8B-B14F-4D97-AF65-F5344CB8AC3E}">
        <p14:creationId xmlns:p14="http://schemas.microsoft.com/office/powerpoint/2010/main" val="405235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9C2C-2C62-F848-BCD9-C155863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650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AOB</a:t>
            </a:r>
          </a:p>
        </p:txBody>
      </p:sp>
    </p:spTree>
    <p:extLst>
      <p:ext uri="{BB962C8B-B14F-4D97-AF65-F5344CB8AC3E}">
        <p14:creationId xmlns:p14="http://schemas.microsoft.com/office/powerpoint/2010/main" val="378170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12B0-F454-FA46-B40C-BD2E24D3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" y="1479903"/>
            <a:ext cx="8975558" cy="356134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+mn-lt"/>
              </a:rPr>
              <a:t>An update on the latest developments and proposals by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 </a:t>
            </a:r>
            <a:br>
              <a:rPr lang="en-GB" sz="2400" b="1" dirty="0">
                <a:latin typeface="+mn-lt"/>
              </a:rPr>
            </a:br>
            <a:r>
              <a:rPr lang="en-GB" sz="4000" b="1" dirty="0">
                <a:latin typeface="+mn-lt"/>
              </a:rPr>
              <a:t>ANDREW GANT</a:t>
            </a:r>
            <a:br>
              <a:rPr lang="en-GB" sz="2400" b="1" dirty="0">
                <a:latin typeface="+mn-lt"/>
              </a:rPr>
            </a:br>
            <a:br>
              <a:rPr lang="en-GB" sz="2400" b="1" dirty="0">
                <a:latin typeface="+mn-lt"/>
              </a:rPr>
            </a:br>
            <a:r>
              <a:rPr lang="en-GB" sz="2400" b="1" i="1" dirty="0">
                <a:latin typeface="+mn-lt"/>
              </a:rPr>
              <a:t>County Council Cabinet Member for Highway Management &amp; </a:t>
            </a:r>
            <a:br>
              <a:rPr lang="en-GB" sz="2400" b="1" i="1" dirty="0">
                <a:latin typeface="+mn-lt"/>
              </a:rPr>
            </a:br>
            <a:r>
              <a:rPr lang="en-GB" sz="2400" b="1" i="1" dirty="0">
                <a:latin typeface="+mn-lt"/>
              </a:rPr>
              <a:t>City Councillor for Cutteslowe/Sunnymead</a:t>
            </a:r>
            <a:br>
              <a:rPr lang="en-GB" b="1" i="1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8D304-020A-9944-8DB0-68400E1B3B53}"/>
              </a:ext>
            </a:extLst>
          </p:cNvPr>
          <p:cNvSpPr txBox="1"/>
          <p:nvPr/>
        </p:nvSpPr>
        <p:spPr>
          <a:xfrm>
            <a:off x="2532647" y="625642"/>
            <a:ext cx="4078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4000" b="1" u="sng" dirty="0"/>
              <a:t>TRANSPORT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2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1163-64EF-1C4C-A19D-02E62C077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OPEN FORUM</a:t>
            </a:r>
            <a:br>
              <a:rPr lang="en-GB" b="1" i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188B9BE-AD35-AE46-ACD3-41E22141AF4D}"/>
              </a:ext>
            </a:extLst>
          </p:cNvPr>
          <p:cNvSpPr txBox="1"/>
          <p:nvPr/>
        </p:nvSpPr>
        <p:spPr>
          <a:xfrm>
            <a:off x="1" y="0"/>
            <a:ext cx="91439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AGENDA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	</a:t>
            </a:r>
          </a:p>
          <a:p>
            <a:r>
              <a:rPr lang="en-GB" b="1" dirty="0">
                <a:solidFill>
                  <a:schemeClr val="bg1"/>
                </a:solidFill>
              </a:rPr>
              <a:t>	Welcome from the Chair, Shamus Donald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CIL &amp; Working Groups update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	AGM business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1. Approval of minutes from AGM 2021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2. Treasurer’s Report – Henk van Es, Treasurer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3. Election/Re-election of Steering Committee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4. Approval of revised constitution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5. AOB </a:t>
            </a:r>
          </a:p>
          <a:p>
            <a:endParaRPr lang="en-GB" i="1" dirty="0">
              <a:solidFill>
                <a:schemeClr val="bg1"/>
              </a:solidFill>
            </a:endParaRPr>
          </a:p>
          <a:p>
            <a:pPr algn="ctr"/>
            <a:r>
              <a:rPr lang="en-GB" i="1" dirty="0">
                <a:solidFill>
                  <a:schemeClr val="bg1"/>
                </a:solidFill>
              </a:rPr>
              <a:t>	7:30 pm – brief break for refreshments followed by:</a:t>
            </a:r>
            <a:endParaRPr lang="en-GB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834ED8A4-8C8C-A74E-A61A-6DF389220706}"/>
              </a:ext>
            </a:extLst>
          </p:cNvPr>
          <p:cNvSpPr txBox="1"/>
          <p:nvPr/>
        </p:nvSpPr>
        <p:spPr>
          <a:xfrm>
            <a:off x="1" y="4062651"/>
            <a:ext cx="9143999" cy="3048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2000" b="1" u="sng" dirty="0"/>
              <a:t>TRANSPORT</a:t>
            </a:r>
          </a:p>
          <a:p>
            <a:pPr algn="ctr">
              <a:lnSpc>
                <a:spcPct val="115000"/>
              </a:lnSpc>
            </a:pPr>
            <a:r>
              <a:rPr lang="en-GB" sz="2000" b="1" dirty="0"/>
              <a:t>An update on the latest developments and proposals by </a:t>
            </a:r>
          </a:p>
          <a:p>
            <a:pPr algn="ctr">
              <a:lnSpc>
                <a:spcPct val="115000"/>
              </a:lnSpc>
            </a:pPr>
            <a:r>
              <a:rPr lang="en-GB" sz="2000" b="1" dirty="0"/>
              <a:t>ANDREW GANT</a:t>
            </a:r>
          </a:p>
          <a:p>
            <a:pPr algn="ctr">
              <a:lnSpc>
                <a:spcPct val="115000"/>
              </a:lnSpc>
            </a:pPr>
            <a:r>
              <a:rPr lang="en-GB" sz="1600" b="1" i="1" dirty="0"/>
              <a:t>County Council Cabinet Member for Highway Management &amp; </a:t>
            </a:r>
          </a:p>
          <a:p>
            <a:pPr algn="ctr">
              <a:lnSpc>
                <a:spcPct val="115000"/>
              </a:lnSpc>
            </a:pPr>
            <a:r>
              <a:rPr lang="en-GB" sz="1600" b="1" i="1" dirty="0"/>
              <a:t>City Councillor for Cutteslowe/Sunnymead</a:t>
            </a:r>
          </a:p>
          <a:p>
            <a:pPr algn="ctr">
              <a:lnSpc>
                <a:spcPct val="115000"/>
              </a:lnSpc>
            </a:pPr>
            <a:r>
              <a:rPr lang="en-GB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  <a:p>
            <a:pPr algn="ctr">
              <a:lnSpc>
                <a:spcPct val="115000"/>
              </a:lnSpc>
            </a:pPr>
            <a:r>
              <a:rPr lang="en-GB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OPEN FORUM</a:t>
            </a:r>
            <a:endParaRPr lang="en-GB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sz="16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ends at 8:30pm</a:t>
            </a:r>
          </a:p>
        </p:txBody>
      </p:sp>
    </p:spTree>
    <p:extLst>
      <p:ext uri="{BB962C8B-B14F-4D97-AF65-F5344CB8AC3E}">
        <p14:creationId xmlns:p14="http://schemas.microsoft.com/office/powerpoint/2010/main" val="421698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8F11CD-2CC3-764A-AE48-8F617980745E}"/>
              </a:ext>
            </a:extLst>
          </p:cNvPr>
          <p:cNvSpPr txBox="1"/>
          <p:nvPr/>
        </p:nvSpPr>
        <p:spPr>
          <a:xfrm>
            <a:off x="3904819" y="759841"/>
            <a:ext cx="48672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b="1" u="sng" dirty="0"/>
              <a:t>2020 £42k awarded</a:t>
            </a:r>
          </a:p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b="1" u="sng" dirty="0"/>
              <a:t>2021 £25k awarded</a:t>
            </a:r>
          </a:p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endParaRPr lang="en-US" sz="2000" b="1" i="1" dirty="0"/>
          </a:p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b="1" u="sng" dirty="0"/>
              <a:t>2022 £34k awarded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Christmas lights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Jubilee bunting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Alex. Park improvements &amp; mural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CCA kitchen renovation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Library of Things TI camera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Sunnymead Park tables &amp; benches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Cutteslowe School playground improvements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Cutteslowe Children’s summer project</a:t>
            </a:r>
          </a:p>
          <a:p>
            <a:pPr marL="514350" lvl="1" indent="-28575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NF publicity project</a:t>
            </a:r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82233C-35D9-774C-91BB-340682F477FD}"/>
              </a:ext>
            </a:extLst>
          </p:cNvPr>
          <p:cNvSpPr txBox="1"/>
          <p:nvPr/>
        </p:nvSpPr>
        <p:spPr>
          <a:xfrm>
            <a:off x="1049571" y="1558455"/>
            <a:ext cx="31566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Community</a:t>
            </a:r>
            <a:br>
              <a:rPr lang="en-US" sz="3600" b="1" dirty="0"/>
            </a:br>
            <a:r>
              <a:rPr lang="en-US" sz="3600" b="1" dirty="0"/>
              <a:t>Infrastructure</a:t>
            </a:r>
            <a:br>
              <a:rPr lang="en-US" sz="3600" b="1" dirty="0"/>
            </a:br>
            <a:r>
              <a:rPr lang="en-US" sz="3600" b="1" dirty="0"/>
              <a:t>Levy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AC8F79-B096-7040-837F-FCC2CDBDE1E9}"/>
              </a:ext>
            </a:extLst>
          </p:cNvPr>
          <p:cNvSpPr txBox="1"/>
          <p:nvPr/>
        </p:nvSpPr>
        <p:spPr>
          <a:xfrm>
            <a:off x="4206239" y="5636494"/>
            <a:ext cx="4565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/>
              <a:t>2023</a:t>
            </a:r>
            <a:r>
              <a:rPr lang="en-US" sz="2000" i="1" dirty="0"/>
              <a:t> </a:t>
            </a:r>
          </a:p>
          <a:p>
            <a:r>
              <a:rPr lang="en-US" sz="2000" b="1" i="1" dirty="0"/>
              <a:t>Applications window opens 16 January</a:t>
            </a:r>
          </a:p>
        </p:txBody>
      </p:sp>
    </p:spTree>
    <p:extLst>
      <p:ext uri="{BB962C8B-B14F-4D97-AF65-F5344CB8AC3E}">
        <p14:creationId xmlns:p14="http://schemas.microsoft.com/office/powerpoint/2010/main" val="229262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8FC6-D744-C740-9AB7-08445B645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347"/>
            <a:ext cx="7886700" cy="120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030B-9533-E04E-A943-AA46E3264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871" y="1334530"/>
            <a:ext cx="6884258" cy="5301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Alexandra Park</a:t>
            </a:r>
          </a:p>
          <a:p>
            <a:r>
              <a:rPr lang="en-US" sz="2000" dirty="0"/>
              <a:t>Benches, planting &amp; pollinator garden</a:t>
            </a:r>
          </a:p>
          <a:p>
            <a:r>
              <a:rPr lang="en-US" sz="2000" dirty="0"/>
              <a:t>Mural</a:t>
            </a:r>
          </a:p>
          <a:p>
            <a:r>
              <a:rPr lang="en-US" sz="2000" dirty="0"/>
              <a:t>Centenary in 2025</a:t>
            </a:r>
          </a:p>
          <a:p>
            <a:pPr marL="0" indent="0">
              <a:buNone/>
            </a:pPr>
            <a:r>
              <a:rPr lang="en-US" sz="2000" b="1" dirty="0"/>
              <a:t>Diamond Place</a:t>
            </a:r>
          </a:p>
          <a:p>
            <a:r>
              <a:rPr lang="en-US" sz="2000" dirty="0"/>
              <a:t>OCC, OUD &amp; NF working together</a:t>
            </a:r>
          </a:p>
          <a:p>
            <a:r>
              <a:rPr lang="en-US" sz="2000" dirty="0"/>
              <a:t>Health centre a priority</a:t>
            </a:r>
          </a:p>
          <a:p>
            <a:r>
              <a:rPr lang="en-US" sz="2000" dirty="0"/>
              <a:t>Affordable housing, great design</a:t>
            </a:r>
          </a:p>
          <a:p>
            <a:pPr marL="0" indent="0">
              <a:buNone/>
            </a:pPr>
            <a:r>
              <a:rPr lang="en-US" sz="2000" b="1" dirty="0"/>
              <a:t>Transport</a:t>
            </a:r>
          </a:p>
          <a:p>
            <a:r>
              <a:rPr lang="en-US" sz="2000" dirty="0"/>
              <a:t>Responded to COTP &amp; traffic filters consultation</a:t>
            </a:r>
          </a:p>
          <a:p>
            <a:r>
              <a:rPr lang="en-US" sz="2000" dirty="0"/>
              <a:t>Lobbying on Woodstock &amp; Banbury funding loss</a:t>
            </a:r>
          </a:p>
          <a:p>
            <a:pPr marL="0" indent="0">
              <a:buNone/>
            </a:pPr>
            <a:r>
              <a:rPr lang="en-US" sz="2000" b="1" dirty="0"/>
              <a:t>Planning</a:t>
            </a:r>
          </a:p>
          <a:p>
            <a:r>
              <a:rPr lang="en-US" sz="2000" dirty="0"/>
              <a:t>Statutory consultee</a:t>
            </a:r>
          </a:p>
        </p:txBody>
      </p:sp>
    </p:spTree>
    <p:extLst>
      <p:ext uri="{BB962C8B-B14F-4D97-AF65-F5344CB8AC3E}">
        <p14:creationId xmlns:p14="http://schemas.microsoft.com/office/powerpoint/2010/main" val="229432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188B9BE-AD35-AE46-ACD3-41E22141AF4D}"/>
              </a:ext>
            </a:extLst>
          </p:cNvPr>
          <p:cNvSpPr txBox="1"/>
          <p:nvPr/>
        </p:nvSpPr>
        <p:spPr>
          <a:xfrm>
            <a:off x="1" y="0"/>
            <a:ext cx="91439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AGENDA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	</a:t>
            </a:r>
          </a:p>
          <a:p>
            <a:r>
              <a:rPr lang="en-GB" b="1" dirty="0">
                <a:solidFill>
                  <a:schemeClr val="bg1"/>
                </a:solidFill>
              </a:rPr>
              <a:t>	Welcome from the Chair, Shamus Donald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CIL &amp; Working Groups update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	AGM business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1. Approval of minutes from AGM 2021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2. Treasurer’s Report – Henk van Es, Treasurer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3. Election/Re-election of Steering Committee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4. Approval of revised constitution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	5. AOB </a:t>
            </a:r>
          </a:p>
          <a:p>
            <a:endParaRPr lang="en-GB" i="1" dirty="0">
              <a:solidFill>
                <a:schemeClr val="bg1"/>
              </a:solidFill>
            </a:endParaRPr>
          </a:p>
          <a:p>
            <a:pPr algn="ctr"/>
            <a:r>
              <a:rPr lang="en-GB" i="1" dirty="0">
                <a:solidFill>
                  <a:schemeClr val="bg1"/>
                </a:solidFill>
              </a:rPr>
              <a:t>	7:30 pm – brief break for refreshments followed by:</a:t>
            </a:r>
            <a:endParaRPr lang="en-GB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834ED8A4-8C8C-A74E-A61A-6DF389220706}"/>
              </a:ext>
            </a:extLst>
          </p:cNvPr>
          <p:cNvSpPr txBox="1"/>
          <p:nvPr/>
        </p:nvSpPr>
        <p:spPr>
          <a:xfrm>
            <a:off x="1" y="4062651"/>
            <a:ext cx="9143999" cy="3048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2000" b="1" u="sng" dirty="0"/>
              <a:t>TRANSPORT</a:t>
            </a:r>
          </a:p>
          <a:p>
            <a:pPr algn="ctr">
              <a:lnSpc>
                <a:spcPct val="115000"/>
              </a:lnSpc>
            </a:pPr>
            <a:r>
              <a:rPr lang="en-GB" sz="2000" b="1" dirty="0"/>
              <a:t>An update on the latest developments and proposals by </a:t>
            </a:r>
          </a:p>
          <a:p>
            <a:pPr algn="ctr">
              <a:lnSpc>
                <a:spcPct val="115000"/>
              </a:lnSpc>
            </a:pPr>
            <a:r>
              <a:rPr lang="en-GB" sz="2000" b="1" dirty="0"/>
              <a:t>ANDREW GANT</a:t>
            </a:r>
          </a:p>
          <a:p>
            <a:pPr algn="ctr">
              <a:lnSpc>
                <a:spcPct val="115000"/>
              </a:lnSpc>
            </a:pPr>
            <a:r>
              <a:rPr lang="en-GB" sz="1600" b="1" i="1" dirty="0"/>
              <a:t>County Council Cabinet Member for Highway Management &amp; </a:t>
            </a:r>
          </a:p>
          <a:p>
            <a:pPr algn="ctr">
              <a:lnSpc>
                <a:spcPct val="115000"/>
              </a:lnSpc>
            </a:pPr>
            <a:r>
              <a:rPr lang="en-GB" sz="1600" b="1" i="1" dirty="0"/>
              <a:t>City Councillor for Cutteslowe/Sunnymead</a:t>
            </a:r>
          </a:p>
          <a:p>
            <a:pPr algn="ctr">
              <a:lnSpc>
                <a:spcPct val="115000"/>
              </a:lnSpc>
            </a:pPr>
            <a:r>
              <a:rPr lang="en-GB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  <a:p>
            <a:pPr algn="ctr">
              <a:lnSpc>
                <a:spcPct val="115000"/>
              </a:lnSpc>
            </a:pPr>
            <a:r>
              <a:rPr lang="en-GB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OPEN FORUM</a:t>
            </a:r>
            <a:endParaRPr lang="en-GB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sz="16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ends at 8:30pm</a:t>
            </a:r>
          </a:p>
        </p:txBody>
      </p:sp>
    </p:spTree>
    <p:extLst>
      <p:ext uri="{BB962C8B-B14F-4D97-AF65-F5344CB8AC3E}">
        <p14:creationId xmlns:p14="http://schemas.microsoft.com/office/powerpoint/2010/main" val="59628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9C2C-2C62-F848-BCD9-C155863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8443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Approval of Minutes from AGM 2021 </a:t>
            </a:r>
          </a:p>
        </p:txBody>
      </p:sp>
    </p:spTree>
    <p:extLst>
      <p:ext uri="{BB962C8B-B14F-4D97-AF65-F5344CB8AC3E}">
        <p14:creationId xmlns:p14="http://schemas.microsoft.com/office/powerpoint/2010/main" val="203992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9C2C-2C62-F848-BCD9-C155863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9848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Treasurer’s Report [1]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1606A-819B-14B4-C5B3-E8EAF1907EFC}"/>
              </a:ext>
            </a:extLst>
          </p:cNvPr>
          <p:cNvSpPr txBox="1"/>
          <p:nvPr/>
        </p:nvSpPr>
        <p:spPr>
          <a:xfrm>
            <a:off x="2286000" y="2274838"/>
            <a:ext cx="4572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u="sng" dirty="0">
                <a:solidFill>
                  <a:schemeClr val="bg1"/>
                </a:solidFill>
              </a:rPr>
              <a:t>Income</a:t>
            </a:r>
          </a:p>
          <a:p>
            <a:r>
              <a:rPr lang="en-GB" sz="2000" dirty="0">
                <a:solidFill>
                  <a:schemeClr val="bg1"/>
                </a:solidFill>
              </a:rPr>
              <a:t>Friends of the Forum             512</a:t>
            </a:r>
          </a:p>
          <a:p>
            <a:r>
              <a:rPr lang="en-GB" sz="2000" dirty="0">
                <a:solidFill>
                  <a:schemeClr val="bg1"/>
                </a:solidFill>
              </a:rPr>
              <a:t>Collections                               230</a:t>
            </a:r>
          </a:p>
          <a:p>
            <a:r>
              <a:rPr lang="en-GB" sz="2000" dirty="0">
                <a:solidFill>
                  <a:schemeClr val="bg1"/>
                </a:solidFill>
              </a:rPr>
              <a:t>Roomhire refund                       44</a:t>
            </a:r>
          </a:p>
          <a:p>
            <a:r>
              <a:rPr lang="en-GB" sz="2000" dirty="0">
                <a:solidFill>
                  <a:schemeClr val="bg1"/>
                </a:solidFill>
              </a:rPr>
              <a:t>CIL Admin &amp; Publicity           2495</a:t>
            </a:r>
          </a:p>
          <a:p>
            <a:r>
              <a:rPr lang="en-GB" sz="2000" dirty="0">
                <a:solidFill>
                  <a:schemeClr val="bg1"/>
                </a:solidFill>
              </a:rPr>
              <a:t>CIL Playground Mural              600</a:t>
            </a:r>
          </a:p>
          <a:p>
            <a:r>
              <a:rPr lang="en-GB" sz="2000" dirty="0">
                <a:solidFill>
                  <a:schemeClr val="bg1"/>
                </a:solidFill>
              </a:rPr>
              <a:t>Donations Mural                       400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Total                               £4281</a:t>
            </a:r>
          </a:p>
        </p:txBody>
      </p:sp>
    </p:spTree>
    <p:extLst>
      <p:ext uri="{BB962C8B-B14F-4D97-AF65-F5344CB8AC3E}">
        <p14:creationId xmlns:p14="http://schemas.microsoft.com/office/powerpoint/2010/main" val="55847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9C2C-2C62-F848-BCD9-C155863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02" y="534838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Treasurer’s Report [2]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5FFC83-934D-D578-09E3-1688EE773A14}"/>
              </a:ext>
            </a:extLst>
          </p:cNvPr>
          <p:cNvSpPr txBox="1"/>
          <p:nvPr/>
        </p:nvSpPr>
        <p:spPr>
          <a:xfrm>
            <a:off x="2286000" y="1997839"/>
            <a:ext cx="4572000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u="sng" dirty="0">
                <a:solidFill>
                  <a:schemeClr val="bg1"/>
                </a:solidFill>
              </a:rPr>
              <a:t>Expenditure</a:t>
            </a:r>
            <a:endParaRPr lang="en-GB" b="1" u="sng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ONPA membership                              75</a:t>
            </a:r>
          </a:p>
          <a:p>
            <a:r>
              <a:rPr lang="en-GB" sz="2000" dirty="0">
                <a:solidFill>
                  <a:schemeClr val="bg1"/>
                </a:solidFill>
              </a:rPr>
              <a:t>Website design                            		1865</a:t>
            </a:r>
          </a:p>
          <a:p>
            <a:r>
              <a:rPr lang="en-GB" sz="2000" dirty="0">
                <a:solidFill>
                  <a:schemeClr val="bg1"/>
                </a:solidFill>
              </a:rPr>
              <a:t>Website subscription                  		230</a:t>
            </a:r>
          </a:p>
          <a:p>
            <a:r>
              <a:rPr lang="en-GB" sz="2000" dirty="0">
                <a:solidFill>
                  <a:schemeClr val="bg1"/>
                </a:solidFill>
              </a:rPr>
              <a:t>Artwork Alex. Park &amp; Diamond Pl. 	204</a:t>
            </a:r>
          </a:p>
          <a:p>
            <a:r>
              <a:rPr lang="en-GB" sz="2000" dirty="0">
                <a:solidFill>
                  <a:schemeClr val="bg1"/>
                </a:solidFill>
              </a:rPr>
              <a:t>Printer &amp; Terminal                       	568</a:t>
            </a:r>
          </a:p>
          <a:p>
            <a:r>
              <a:rPr lang="en-GB" sz="2000" dirty="0">
                <a:solidFill>
                  <a:schemeClr val="bg1"/>
                </a:solidFill>
              </a:rPr>
              <a:t>Printing                                             	25</a:t>
            </a:r>
          </a:p>
          <a:p>
            <a:r>
              <a:rPr lang="en-GB" sz="2000" dirty="0">
                <a:solidFill>
                  <a:schemeClr val="bg1"/>
                </a:solidFill>
              </a:rPr>
              <a:t>Artwork support Mural               	330</a:t>
            </a:r>
          </a:p>
          <a:p>
            <a:r>
              <a:rPr lang="en-GB" sz="2000" dirty="0">
                <a:solidFill>
                  <a:schemeClr val="bg1"/>
                </a:solidFill>
              </a:rPr>
              <a:t>Paint Playground Mural             		495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Total                                       £3792                      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30813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9C2C-2C62-F848-BCD9-C155863B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6896"/>
            <a:ext cx="7886700" cy="664339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Treasurer’s Report [3]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6A9DA-0B7A-ECDA-4B7A-AF3DEB019C73}"/>
              </a:ext>
            </a:extLst>
          </p:cNvPr>
          <p:cNvSpPr txBox="1"/>
          <p:nvPr/>
        </p:nvSpPr>
        <p:spPr>
          <a:xfrm>
            <a:off x="1828801" y="1720840"/>
            <a:ext cx="606334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u="sng" dirty="0">
                <a:solidFill>
                  <a:schemeClr val="bg1"/>
                </a:solidFill>
              </a:rPr>
              <a:t>Summary</a:t>
            </a:r>
          </a:p>
          <a:p>
            <a:r>
              <a:rPr lang="en-GB" sz="2000" dirty="0">
                <a:solidFill>
                  <a:schemeClr val="bg1"/>
                </a:solidFill>
              </a:rPr>
              <a:t>Opening Balance 1 November 2021 		£2411</a:t>
            </a:r>
          </a:p>
          <a:p>
            <a:r>
              <a:rPr lang="en-GB" sz="2000" dirty="0">
                <a:solidFill>
                  <a:schemeClr val="bg1"/>
                </a:solidFill>
              </a:rPr>
              <a:t>Income 									£4281</a:t>
            </a:r>
          </a:p>
          <a:p>
            <a:r>
              <a:rPr lang="en-GB" sz="2000" dirty="0">
                <a:solidFill>
                  <a:schemeClr val="bg1"/>
                </a:solidFill>
              </a:rPr>
              <a:t>Expenditure 								£3792</a:t>
            </a:r>
          </a:p>
          <a:p>
            <a:r>
              <a:rPr lang="en-GB" sz="2000" dirty="0">
                <a:solidFill>
                  <a:schemeClr val="bg1"/>
                </a:solidFill>
              </a:rPr>
              <a:t>Closing Balance 30 October 2022      		£2900</a:t>
            </a:r>
          </a:p>
          <a:p>
            <a:r>
              <a:rPr lang="en-GB" sz="2000" dirty="0">
                <a:solidFill>
                  <a:schemeClr val="bg1"/>
                </a:solidFill>
              </a:rPr>
              <a:t> </a:t>
            </a:r>
          </a:p>
          <a:p>
            <a:r>
              <a:rPr lang="en-GB" sz="2000" b="1" u="sng" dirty="0">
                <a:solidFill>
                  <a:schemeClr val="bg1"/>
                </a:solidFill>
              </a:rPr>
              <a:t>Earmarked Funds</a:t>
            </a:r>
          </a:p>
          <a:p>
            <a:r>
              <a:rPr lang="en-GB" sz="2000" dirty="0">
                <a:solidFill>
                  <a:schemeClr val="bg1"/>
                </a:solidFill>
              </a:rPr>
              <a:t>CIL Admin &amp; Publicity                				£927</a:t>
            </a:r>
          </a:p>
          <a:p>
            <a:r>
              <a:rPr lang="en-GB" sz="2000" dirty="0">
                <a:solidFill>
                  <a:schemeClr val="bg1"/>
                </a:solidFill>
              </a:rPr>
              <a:t>Playground Mural                      				£175</a:t>
            </a:r>
          </a:p>
          <a:p>
            <a:r>
              <a:rPr lang="en-GB" sz="2000" dirty="0">
                <a:solidFill>
                  <a:schemeClr val="bg1"/>
                </a:solidFill>
              </a:rPr>
              <a:t>Total                                                 			£1102</a:t>
            </a:r>
          </a:p>
          <a:p>
            <a:r>
              <a:rPr lang="en-GB" sz="2000" dirty="0">
                <a:solidFill>
                  <a:schemeClr val="bg1"/>
                </a:solidFill>
              </a:rPr>
              <a:t> 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Free Funds                                            	£1798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9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777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 Theme</vt:lpstr>
      <vt:lpstr>Summertown &amp; St Margaret’s Neighbourhood Forum</vt:lpstr>
      <vt:lpstr>PowerPoint Presentation</vt:lpstr>
      <vt:lpstr>PowerPoint Presentation</vt:lpstr>
      <vt:lpstr>Working Groups</vt:lpstr>
      <vt:lpstr>PowerPoint Presentation</vt:lpstr>
      <vt:lpstr>1. Approval of Minutes from AGM 2021 </vt:lpstr>
      <vt:lpstr>2. Treasurer’s Report [1]</vt:lpstr>
      <vt:lpstr>2. Treasurer’s Report [2]</vt:lpstr>
      <vt:lpstr>2. Treasurer’s Report [3]</vt:lpstr>
      <vt:lpstr>PowerPoint Presentation</vt:lpstr>
      <vt:lpstr>4. Approval of Revised Constitution</vt:lpstr>
      <vt:lpstr>5. AOB</vt:lpstr>
      <vt:lpstr>An update on the latest developments and proposals by   ANDREW GANT  County Council Cabinet Member for Highway Management &amp;  City Councillor for Cutteslowe/Sunnymead </vt:lpstr>
      <vt:lpstr>OPEN FORUM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Summertown &amp; St Margaret’s Neighbourhood Forum</dc:title>
  <dc:creator>Shamus Donald</dc:creator>
  <cp:lastModifiedBy>David Sprigings</cp:lastModifiedBy>
  <cp:revision>13</cp:revision>
  <cp:lastPrinted>2022-11-01T11:26:34Z</cp:lastPrinted>
  <dcterms:created xsi:type="dcterms:W3CDTF">2022-10-25T13:45:34Z</dcterms:created>
  <dcterms:modified xsi:type="dcterms:W3CDTF">2022-11-06T20:25:53Z</dcterms:modified>
</cp:coreProperties>
</file>