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15" r:id="rId2"/>
    <p:sldId id="331" r:id="rId3"/>
    <p:sldId id="313" r:id="rId4"/>
    <p:sldId id="318" r:id="rId5"/>
    <p:sldId id="321" r:id="rId6"/>
    <p:sldId id="326" r:id="rId7"/>
    <p:sldId id="327" r:id="rId8"/>
    <p:sldId id="328" r:id="rId9"/>
    <p:sldId id="32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93"/>
    <p:restoredTop sz="94640"/>
  </p:normalViewPr>
  <p:slideViewPr>
    <p:cSldViewPr snapToGrid="0" snapToObjects="1">
      <p:cViewPr varScale="1">
        <p:scale>
          <a:sx n="90" d="100"/>
          <a:sy n="90" d="100"/>
        </p:scale>
        <p:origin x="4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EE3C-2995-9D4C-A7A6-17C531CAFB0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862B-1BB2-D743-B3F6-74B7A632F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69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EE3C-2995-9D4C-A7A6-17C531CAFB0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862B-1BB2-D743-B3F6-74B7A632F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40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EE3C-2995-9D4C-A7A6-17C531CAFB0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862B-1BB2-D743-B3F6-74B7A632F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85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EE3C-2995-9D4C-A7A6-17C531CAFB0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862B-1BB2-D743-B3F6-74B7A632F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65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EE3C-2995-9D4C-A7A6-17C531CAFB0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862B-1BB2-D743-B3F6-74B7A632F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42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EE3C-2995-9D4C-A7A6-17C531CAFB0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862B-1BB2-D743-B3F6-74B7A632F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71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EE3C-2995-9D4C-A7A6-17C531CAFB0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862B-1BB2-D743-B3F6-74B7A632F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33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EE3C-2995-9D4C-A7A6-17C531CAFB0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862B-1BB2-D743-B3F6-74B7A632F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15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EE3C-2995-9D4C-A7A6-17C531CAFB0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862B-1BB2-D743-B3F6-74B7A632F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4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EE3C-2995-9D4C-A7A6-17C531CAFB0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862B-1BB2-D743-B3F6-74B7A632F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39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EE3C-2995-9D4C-A7A6-17C531CAFB0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862B-1BB2-D743-B3F6-74B7A632F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17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1EE3C-2995-9D4C-A7A6-17C531CAFB0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E862B-1BB2-D743-B3F6-74B7A632F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10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188B9BE-AD35-AE46-ACD3-41E22141AF4D}"/>
              </a:ext>
            </a:extLst>
          </p:cNvPr>
          <p:cNvSpPr txBox="1"/>
          <p:nvPr/>
        </p:nvSpPr>
        <p:spPr>
          <a:xfrm>
            <a:off x="1" y="0"/>
            <a:ext cx="9143999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Summertown &amp; St Margaret’s AGM – Wednesday 10 November 2021 at 7pm</a:t>
            </a:r>
            <a:endParaRPr lang="en-GB" sz="2800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 </a:t>
            </a:r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sz="2400" b="1" dirty="0">
                <a:solidFill>
                  <a:schemeClr val="bg1"/>
                </a:solidFill>
              </a:rPr>
              <a:t>AGENDA</a:t>
            </a:r>
            <a:endParaRPr lang="en-GB" sz="2400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	</a:t>
            </a:r>
          </a:p>
          <a:p>
            <a:r>
              <a:rPr lang="en-GB" b="1" dirty="0">
                <a:solidFill>
                  <a:schemeClr val="bg1"/>
                </a:solidFill>
              </a:rPr>
              <a:t>	Welcome from the Chair, Shamus Donald</a:t>
            </a:r>
            <a:endParaRPr lang="en-GB" dirty="0">
              <a:solidFill>
                <a:schemeClr val="bg1"/>
              </a:solidFill>
            </a:endParaRPr>
          </a:p>
          <a:p>
            <a:pPr lvl="0"/>
            <a:r>
              <a:rPr lang="en-GB" dirty="0">
                <a:solidFill>
                  <a:schemeClr val="bg1"/>
                </a:solidFill>
              </a:rPr>
              <a:t>	Review of 2020/21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	AGM business</a:t>
            </a:r>
            <a:endParaRPr lang="en-GB" dirty="0">
              <a:solidFill>
                <a:schemeClr val="bg1"/>
              </a:solidFill>
            </a:endParaRPr>
          </a:p>
          <a:p>
            <a:pPr lvl="0"/>
            <a:r>
              <a:rPr lang="en-GB" dirty="0">
                <a:solidFill>
                  <a:schemeClr val="bg1"/>
                </a:solidFill>
              </a:rPr>
              <a:t>	Approval of minutes from AGM 2020</a:t>
            </a:r>
          </a:p>
          <a:p>
            <a:pPr lvl="0"/>
            <a:r>
              <a:rPr lang="en-GB" dirty="0">
                <a:solidFill>
                  <a:schemeClr val="bg1"/>
                </a:solidFill>
              </a:rPr>
              <a:t>	Treasurer’s Report – Henk van Es, Treasurer</a:t>
            </a:r>
          </a:p>
          <a:p>
            <a:pPr lvl="0"/>
            <a:r>
              <a:rPr lang="en-GB" dirty="0">
                <a:solidFill>
                  <a:schemeClr val="bg1"/>
                </a:solidFill>
              </a:rPr>
              <a:t>	Election/Re-election of Steering Committee</a:t>
            </a:r>
          </a:p>
          <a:p>
            <a:pPr lvl="0"/>
            <a:r>
              <a:rPr lang="en-GB" dirty="0">
                <a:solidFill>
                  <a:schemeClr val="bg1"/>
                </a:solidFill>
              </a:rPr>
              <a:t>	AOB </a:t>
            </a:r>
          </a:p>
          <a:p>
            <a:endParaRPr lang="en-GB" i="1" dirty="0">
              <a:solidFill>
                <a:schemeClr val="bg1"/>
              </a:solidFill>
            </a:endParaRPr>
          </a:p>
          <a:p>
            <a:pPr algn="ctr"/>
            <a:r>
              <a:rPr lang="en-GB" i="1" dirty="0">
                <a:solidFill>
                  <a:schemeClr val="bg1"/>
                </a:solidFill>
              </a:rPr>
              <a:t>	followed by:</a:t>
            </a:r>
            <a:endParaRPr lang="en-GB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13" name="Text Box 1">
            <a:extLst>
              <a:ext uri="{FF2B5EF4-FFF2-40B4-BE49-F238E27FC236}">
                <a16:creationId xmlns:a16="http://schemas.microsoft.com/office/drawing/2014/main" id="{834ED8A4-8C8C-A74E-A61A-6DF389220706}"/>
              </a:ext>
            </a:extLst>
          </p:cNvPr>
          <p:cNvSpPr txBox="1"/>
          <p:nvPr/>
        </p:nvSpPr>
        <p:spPr>
          <a:xfrm>
            <a:off x="1" y="4621022"/>
            <a:ext cx="9143999" cy="2236977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GB" sz="20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Diamond Place</a:t>
            </a:r>
          </a:p>
          <a:p>
            <a:pPr algn="ctr">
              <a:lnSpc>
                <a:spcPct val="115000"/>
              </a:lnSpc>
            </a:pPr>
            <a:r>
              <a:rPr lang="en-GB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7.30pm – The Forum’s proposals for a Community Plan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7.45pm – Oxford University Development’s latest thinking from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ANNA STRONGMAN, CEO</a:t>
            </a:r>
            <a:endParaRPr lang="en-GB" sz="20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8pm – Q&amp;A</a:t>
            </a:r>
            <a:endParaRPr lang="en-GB" sz="20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543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228EB2-8639-AD47-A6FD-87A21FF09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533"/>
            <a:ext cx="9144000" cy="642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4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6BFFCC-803C-3D47-8DF6-C370D9307AE0}"/>
              </a:ext>
            </a:extLst>
          </p:cNvPr>
          <p:cNvSpPr txBox="1"/>
          <p:nvPr/>
        </p:nvSpPr>
        <p:spPr>
          <a:xfrm>
            <a:off x="756920" y="1397843"/>
            <a:ext cx="74777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Shamus Donald – Chair			2016-2019, re-elected 2020-2022</a:t>
            </a:r>
          </a:p>
          <a:p>
            <a:r>
              <a:rPr lang="en-GB" dirty="0">
                <a:solidFill>
                  <a:schemeClr val="bg1"/>
                </a:solidFill>
              </a:rPr>
              <a:t>Bob </a:t>
            </a:r>
            <a:r>
              <a:rPr lang="en-GB" dirty="0" err="1">
                <a:solidFill>
                  <a:schemeClr val="bg1"/>
                </a:solidFill>
              </a:rPr>
              <a:t>Colenutt</a:t>
            </a:r>
            <a:r>
              <a:rPr lang="en-GB" dirty="0">
                <a:solidFill>
                  <a:schemeClr val="bg1"/>
                </a:solidFill>
              </a:rPr>
              <a:t>					2015-2018, re-elected 2018-2021</a:t>
            </a:r>
          </a:p>
          <a:p>
            <a:r>
              <a:rPr lang="en-GB" dirty="0">
                <a:solidFill>
                  <a:schemeClr val="bg1"/>
                </a:solidFill>
              </a:rPr>
              <a:t>Henk van Es – Treasurer			2016-2019, re-elected 2020-2022</a:t>
            </a:r>
          </a:p>
          <a:p>
            <a:r>
              <a:rPr lang="en-GB" dirty="0">
                <a:solidFill>
                  <a:schemeClr val="bg1"/>
                </a:solidFill>
              </a:rPr>
              <a:t>Deborah </a:t>
            </a:r>
            <a:r>
              <a:rPr lang="en-GB" dirty="0" err="1">
                <a:solidFill>
                  <a:schemeClr val="bg1"/>
                </a:solidFill>
              </a:rPr>
              <a:t>Bryceson</a:t>
            </a:r>
            <a:r>
              <a:rPr lang="en-GB" dirty="0">
                <a:solidFill>
                  <a:schemeClr val="bg1"/>
                </a:solidFill>
              </a:rPr>
              <a:t>				2020-2022</a:t>
            </a:r>
          </a:p>
          <a:p>
            <a:r>
              <a:rPr lang="en-GB" dirty="0">
                <a:solidFill>
                  <a:schemeClr val="bg1"/>
                </a:solidFill>
              </a:rPr>
              <a:t>David Nimmo Smith			2020-2022</a:t>
            </a:r>
          </a:p>
          <a:p>
            <a:r>
              <a:rPr lang="en-GB" dirty="0">
                <a:solidFill>
                  <a:schemeClr val="bg1"/>
                </a:solidFill>
              </a:rPr>
              <a:t>Natasha Robinson – Secretary	2020-2022</a:t>
            </a:r>
          </a:p>
          <a:p>
            <a:r>
              <a:rPr lang="en-GB" dirty="0">
                <a:solidFill>
                  <a:schemeClr val="bg1"/>
                </a:solidFill>
              </a:rPr>
              <a:t>Geoffrey Randell				2020-2022</a:t>
            </a:r>
          </a:p>
          <a:p>
            <a:r>
              <a:rPr lang="en-GB" b="1" dirty="0">
                <a:solidFill>
                  <a:schemeClr val="bg1"/>
                </a:solidFill>
              </a:rPr>
              <a:t> </a:t>
            </a:r>
          </a:p>
          <a:p>
            <a:r>
              <a:rPr lang="en-GB" b="1" dirty="0">
                <a:solidFill>
                  <a:schemeClr val="bg1"/>
                </a:solidFill>
              </a:rPr>
              <a:t> </a:t>
            </a:r>
          </a:p>
          <a:p>
            <a:r>
              <a:rPr lang="en-GB" b="1" dirty="0">
                <a:solidFill>
                  <a:schemeClr val="bg1"/>
                </a:solidFill>
              </a:rPr>
              <a:t>Ex-officio:</a:t>
            </a:r>
          </a:p>
          <a:p>
            <a:r>
              <a:rPr lang="en-GB" dirty="0">
                <a:solidFill>
                  <a:schemeClr val="bg1"/>
                </a:solidFill>
              </a:rPr>
              <a:t>Councillor Laurence </a:t>
            </a:r>
            <a:r>
              <a:rPr lang="en-GB" dirty="0" err="1">
                <a:solidFill>
                  <a:schemeClr val="bg1"/>
                </a:solidFill>
              </a:rPr>
              <a:t>Fouweather</a:t>
            </a:r>
            <a:r>
              <a:rPr lang="en-GB" dirty="0">
                <a:solidFill>
                  <a:schemeClr val="bg1"/>
                </a:solidFill>
              </a:rPr>
              <a:t> [City Council]</a:t>
            </a:r>
          </a:p>
          <a:p>
            <a:r>
              <a:rPr lang="en-GB" dirty="0">
                <a:solidFill>
                  <a:schemeClr val="bg1"/>
                </a:solidFill>
              </a:rPr>
              <a:t>Councillor Andrew Gant [City &amp; County Councils]</a:t>
            </a:r>
          </a:p>
          <a:p>
            <a:r>
              <a:rPr lang="en-GB" dirty="0">
                <a:solidFill>
                  <a:schemeClr val="bg1"/>
                </a:solidFill>
              </a:rPr>
              <a:t>Councillor John Howson [County Council]</a:t>
            </a:r>
          </a:p>
          <a:p>
            <a:r>
              <a:rPr lang="en-GB" dirty="0">
                <a:solidFill>
                  <a:schemeClr val="bg1"/>
                </a:solidFill>
              </a:rPr>
              <a:t>Councillor Tom </a:t>
            </a:r>
            <a:r>
              <a:rPr lang="en-GB" dirty="0" err="1">
                <a:solidFill>
                  <a:schemeClr val="bg1"/>
                </a:solidFill>
              </a:rPr>
              <a:t>Landell</a:t>
            </a:r>
            <a:r>
              <a:rPr lang="en-GB" dirty="0">
                <a:solidFill>
                  <a:schemeClr val="bg1"/>
                </a:solidFill>
              </a:rPr>
              <a:t> Mills [City Council]</a:t>
            </a:r>
          </a:p>
          <a:p>
            <a:r>
              <a:rPr lang="en-GB" dirty="0">
                <a:solidFill>
                  <a:schemeClr val="bg1"/>
                </a:solidFill>
              </a:rPr>
              <a:t>Councillor Katherine Miles [City Council]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DC1C67-326A-8245-BC53-E734BCC8E69D}"/>
              </a:ext>
            </a:extLst>
          </p:cNvPr>
          <p:cNvSpPr txBox="1"/>
          <p:nvPr/>
        </p:nvSpPr>
        <p:spPr>
          <a:xfrm>
            <a:off x="629920" y="254000"/>
            <a:ext cx="7731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Steering Group Members </a:t>
            </a:r>
          </a:p>
        </p:txBody>
      </p:sp>
    </p:spTree>
    <p:extLst>
      <p:ext uri="{BB962C8B-B14F-4D97-AF65-F5344CB8AC3E}">
        <p14:creationId xmlns:p14="http://schemas.microsoft.com/office/powerpoint/2010/main" val="839442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F25ED8C-3F08-1A4B-916D-A8DF0F8CD2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35000"/>
          </a:blip>
          <a:srcRect l="3188" r="7811" b="-2"/>
          <a:stretch/>
        </p:blipFill>
        <p:spPr>
          <a:xfrm>
            <a:off x="20" y="12033"/>
            <a:ext cx="9143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D4C609-12E9-1946-969F-49C127989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16" y="1065862"/>
            <a:ext cx="2708408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500" b="1" dirty="0"/>
              <a:t>Community</a:t>
            </a:r>
            <a:br>
              <a:rPr lang="en-US" sz="3500" b="1" dirty="0"/>
            </a:br>
            <a:r>
              <a:rPr lang="en-US" sz="3500" b="1" dirty="0"/>
              <a:t>Infrastructure</a:t>
            </a:r>
            <a:br>
              <a:rPr lang="en-US" sz="3500" b="1" dirty="0"/>
            </a:br>
            <a:r>
              <a:rPr lang="en-US" sz="3500" b="1" dirty="0"/>
              <a:t>Levy</a:t>
            </a:r>
            <a:endParaRPr lang="en-US" sz="35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02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8801F3C0-0F08-9A4A-B693-576A556DC8D5}"/>
              </a:ext>
            </a:extLst>
          </p:cNvPr>
          <p:cNvSpPr/>
          <p:nvPr/>
        </p:nvSpPr>
        <p:spPr>
          <a:xfrm>
            <a:off x="3866535" y="1533618"/>
            <a:ext cx="4512399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</a:rPr>
              <a:t>    </a:t>
            </a:r>
          </a:p>
          <a:p>
            <a:pPr marL="228600" lvl="1" defTabSz="914400">
              <a:lnSpc>
                <a:spcPct val="90000"/>
              </a:lnSpc>
              <a:spcAft>
                <a:spcPts val="600"/>
              </a:spcAft>
            </a:pPr>
            <a:r>
              <a:rPr lang="en-US" sz="7200" b="1" u="sng" dirty="0">
                <a:solidFill>
                  <a:srgbClr val="FFFFFF"/>
                </a:solidFill>
              </a:rPr>
              <a:t>2020 </a:t>
            </a:r>
          </a:p>
          <a:p>
            <a:pPr marL="228600" lvl="1" defTabSz="914400">
              <a:lnSpc>
                <a:spcPct val="90000"/>
              </a:lnSpc>
              <a:spcAft>
                <a:spcPts val="600"/>
              </a:spcAft>
            </a:pPr>
            <a:r>
              <a:rPr lang="en-US" sz="7200" b="1" dirty="0">
                <a:solidFill>
                  <a:srgbClr val="FFFFFF"/>
                </a:solidFill>
              </a:rPr>
              <a:t>£42k awarded to seven applicants</a:t>
            </a:r>
          </a:p>
          <a:p>
            <a:pPr marL="228600" lvl="1" defTabSz="914400">
              <a:lnSpc>
                <a:spcPct val="90000"/>
              </a:lnSpc>
              <a:spcAft>
                <a:spcPts val="600"/>
              </a:spcAft>
            </a:pPr>
            <a:endParaRPr lang="en-US" sz="7200" b="1" dirty="0">
              <a:solidFill>
                <a:srgbClr val="FFFFFF"/>
              </a:solidFill>
            </a:endParaRPr>
          </a:p>
          <a:p>
            <a:pPr marL="228600" lvl="1" defTabSz="914400">
              <a:lnSpc>
                <a:spcPct val="90000"/>
              </a:lnSpc>
              <a:spcAft>
                <a:spcPts val="600"/>
              </a:spcAft>
            </a:pPr>
            <a:r>
              <a:rPr lang="en-US" sz="7200" b="1" u="sng" dirty="0">
                <a:solidFill>
                  <a:srgbClr val="FFFFFF"/>
                </a:solidFill>
              </a:rPr>
              <a:t>2021</a:t>
            </a:r>
          </a:p>
          <a:p>
            <a:pPr marL="228600" lvl="1" defTabSz="914400">
              <a:lnSpc>
                <a:spcPct val="90000"/>
              </a:lnSpc>
              <a:spcAft>
                <a:spcPts val="600"/>
              </a:spcAft>
            </a:pPr>
            <a:r>
              <a:rPr lang="en-US" sz="7200" b="1" dirty="0">
                <a:solidFill>
                  <a:srgbClr val="FFFFFF"/>
                </a:solidFill>
              </a:rPr>
              <a:t>£25k awarded to seven applicants: </a:t>
            </a:r>
          </a:p>
          <a:p>
            <a:pPr marL="571500" lvl="1" indent="-3429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7200" b="1" i="1" dirty="0">
                <a:solidFill>
                  <a:srgbClr val="FFFFFF"/>
                </a:solidFill>
              </a:rPr>
              <a:t>Summertown cycle parking </a:t>
            </a:r>
          </a:p>
          <a:p>
            <a:pPr marL="571500" lvl="1" indent="-3429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7200" b="1" i="1" dirty="0">
                <a:solidFill>
                  <a:srgbClr val="FFFFFF"/>
                </a:solidFill>
              </a:rPr>
              <a:t>Marston Ferry allotments</a:t>
            </a:r>
          </a:p>
          <a:p>
            <a:pPr marL="571500" lvl="1" indent="-3429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7200" b="1" i="1" dirty="0">
                <a:solidFill>
                  <a:srgbClr val="FFFFFF"/>
                </a:solidFill>
              </a:rPr>
              <a:t>Breastfeeding support</a:t>
            </a:r>
          </a:p>
          <a:p>
            <a:pPr marL="571500" lvl="1" indent="-3429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7200" b="1" i="1" dirty="0">
                <a:solidFill>
                  <a:srgbClr val="FFFFFF"/>
                </a:solidFill>
              </a:rPr>
              <a:t>SMI flooring</a:t>
            </a:r>
          </a:p>
          <a:p>
            <a:pPr marL="571500" lvl="1" indent="-3429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7200" b="1" i="1" dirty="0">
                <a:solidFill>
                  <a:srgbClr val="FFFFFF"/>
                </a:solidFill>
              </a:rPr>
              <a:t>Church welcome garden</a:t>
            </a:r>
          </a:p>
          <a:p>
            <a:pPr marL="571500" lvl="1" indent="-3429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7200" b="1" i="1" dirty="0">
                <a:solidFill>
                  <a:srgbClr val="FFFFFF"/>
                </a:solidFill>
              </a:rPr>
              <a:t>Pollinator garden</a:t>
            </a:r>
          </a:p>
          <a:p>
            <a:pPr marL="571500" lvl="1" indent="-3429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7200" b="1" i="1" dirty="0">
                <a:solidFill>
                  <a:srgbClr val="FFFFFF"/>
                </a:solidFill>
              </a:rPr>
              <a:t>Christmas lights</a:t>
            </a:r>
          </a:p>
          <a:p>
            <a:pPr marL="571500" lvl="1" indent="-3429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7200" b="1" i="1" dirty="0">
              <a:solidFill>
                <a:srgbClr val="FFFFFF"/>
              </a:solidFill>
            </a:endParaRPr>
          </a:p>
          <a:p>
            <a:pPr marL="228600" lvl="1" defTabSz="914400">
              <a:lnSpc>
                <a:spcPct val="90000"/>
              </a:lnSpc>
              <a:spcAft>
                <a:spcPts val="600"/>
              </a:spcAft>
            </a:pPr>
            <a:r>
              <a:rPr lang="en-US" sz="7200" b="1" u="sng" dirty="0">
                <a:solidFill>
                  <a:srgbClr val="FFFFFF"/>
                </a:solidFill>
              </a:rPr>
              <a:t>2022</a:t>
            </a:r>
          </a:p>
          <a:p>
            <a:pPr marL="228600" lvl="1" defTabSz="914400">
              <a:lnSpc>
                <a:spcPct val="90000"/>
              </a:lnSpc>
              <a:spcAft>
                <a:spcPts val="600"/>
              </a:spcAft>
            </a:pPr>
            <a:r>
              <a:rPr lang="en-US" sz="7200" b="1" dirty="0">
                <a:solidFill>
                  <a:srgbClr val="FFFFFF"/>
                </a:solidFill>
              </a:rPr>
              <a:t>£27k available at present</a:t>
            </a:r>
          </a:p>
          <a:p>
            <a:pPr marL="571500" lvl="1" indent="-3429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i="1" dirty="0">
              <a:solidFill>
                <a:srgbClr val="FFFFFF"/>
              </a:solidFill>
            </a:endParaRPr>
          </a:p>
          <a:p>
            <a:pPr marL="571500" lvl="1" indent="-3429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i="1" dirty="0">
              <a:solidFill>
                <a:srgbClr val="FFFFFF"/>
              </a:solidFill>
            </a:endParaRPr>
          </a:p>
          <a:p>
            <a:pPr marL="571500" lvl="1" indent="-3429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i="1" dirty="0">
              <a:solidFill>
                <a:srgbClr val="FFFFFF"/>
              </a:solidFill>
            </a:endParaRPr>
          </a:p>
          <a:p>
            <a:pPr marL="571500" lvl="1" indent="-3429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i="1" dirty="0">
              <a:solidFill>
                <a:srgbClr val="FFFFFF"/>
              </a:solidFill>
            </a:endParaRPr>
          </a:p>
          <a:p>
            <a:pPr marL="571500" lvl="1" indent="-3429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FFFF"/>
              </a:solidFill>
            </a:endParaRPr>
          </a:p>
          <a:p>
            <a:pPr marL="571500" lvl="1" indent="-3429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FFFFFF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19310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1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group of people standing outside&#10;&#10;Description automatically generated with medium confidence">
            <a:extLst>
              <a:ext uri="{FF2B5EF4-FFF2-40B4-BE49-F238E27FC236}">
                <a16:creationId xmlns:a16="http://schemas.microsoft.com/office/drawing/2014/main" id="{E78EB105-00BB-AD4B-AFB8-5B1AD649F83A}"/>
              </a:ext>
            </a:extLst>
          </p:cNvPr>
          <p:cNvPicPr>
            <a:picLocks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95" b="3054"/>
          <a:stretch/>
        </p:blipFill>
        <p:spPr bwMode="auto">
          <a:xfrm>
            <a:off x="0" y="1"/>
            <a:ext cx="9143980" cy="6857999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08E891-DACB-0542-8127-C3225BB09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65862"/>
            <a:ext cx="2484873" cy="4726276"/>
          </a:xfrm>
        </p:spPr>
        <p:txBody>
          <a:bodyPr>
            <a:normAutofit/>
          </a:bodyPr>
          <a:lstStyle/>
          <a:p>
            <a:pPr algn="r"/>
            <a:r>
              <a:rPr lang="en-GB" sz="3500" b="1" dirty="0">
                <a:solidFill>
                  <a:srgbClr val="FF0000"/>
                </a:solidFill>
              </a:rPr>
              <a:t>ALEXANDRA PARK</a:t>
            </a:r>
            <a:endParaRPr lang="en-US" sz="3500" dirty="0">
              <a:solidFill>
                <a:srgbClr val="FF0000"/>
              </a:solidFill>
            </a:endParaRPr>
          </a:p>
        </p:txBody>
      </p:sp>
      <p:cxnSp>
        <p:nvCxnSpPr>
          <p:cNvPr id="27" name="Straight Connector 23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02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275E9D0-1F14-4875-8D88-755B26876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536" y="1239482"/>
            <a:ext cx="4308514" cy="4726276"/>
          </a:xfrm>
        </p:spPr>
        <p:txBody>
          <a:bodyPr anchor="ctr">
            <a:normAutofit/>
          </a:bodyPr>
          <a:lstStyle/>
          <a:p>
            <a:pPr lvl="1"/>
            <a:r>
              <a:rPr lang="en-GB" b="1" dirty="0">
                <a:solidFill>
                  <a:srgbClr val="FFFFFF"/>
                </a:solidFill>
              </a:rPr>
              <a:t>Tree planting</a:t>
            </a:r>
          </a:p>
          <a:p>
            <a:pPr lvl="1"/>
            <a:r>
              <a:rPr lang="en-GB" b="1" dirty="0">
                <a:solidFill>
                  <a:srgbClr val="FFFFFF"/>
                </a:solidFill>
              </a:rPr>
              <a:t>Better play surfaces</a:t>
            </a:r>
          </a:p>
          <a:p>
            <a:pPr lvl="1"/>
            <a:r>
              <a:rPr lang="en-GB" b="1" dirty="0">
                <a:solidFill>
                  <a:srgbClr val="FFFFFF"/>
                </a:solidFill>
              </a:rPr>
              <a:t>More seating</a:t>
            </a:r>
          </a:p>
          <a:p>
            <a:pPr lvl="1"/>
            <a:r>
              <a:rPr lang="en-GB" b="1" dirty="0">
                <a:solidFill>
                  <a:srgbClr val="FFFFFF"/>
                </a:solidFill>
              </a:rPr>
              <a:t>Pollinator garden</a:t>
            </a:r>
          </a:p>
          <a:p>
            <a:pPr lvl="1"/>
            <a:r>
              <a:rPr lang="en-GB" b="1" dirty="0">
                <a:solidFill>
                  <a:srgbClr val="FFFFFF"/>
                </a:solidFill>
              </a:rPr>
              <a:t>Sensory garden planned</a:t>
            </a:r>
          </a:p>
          <a:p>
            <a:pPr lvl="1"/>
            <a:r>
              <a:rPr lang="en-GB" b="1" dirty="0">
                <a:solidFill>
                  <a:srgbClr val="FFFFFF"/>
                </a:solidFill>
              </a:rPr>
              <a:t>Centenary in 2025</a:t>
            </a:r>
          </a:p>
          <a:p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297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C75126-D59D-8347-A1A9-C6447D8FCE51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002" b="1"/>
          <a:stretch/>
        </p:blipFill>
        <p:spPr>
          <a:xfrm>
            <a:off x="20340" y="1"/>
            <a:ext cx="9143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422A62-49E1-2F48-B254-AE949241D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65862"/>
            <a:ext cx="2484873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500" b="1" dirty="0">
                <a:solidFill>
                  <a:srgbClr val="FFFFFF"/>
                </a:solidFill>
              </a:rPr>
              <a:t>New Working Groups</a:t>
            </a:r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02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974E327-2C24-BA43-901D-7F542394DBC3}"/>
              </a:ext>
            </a:extLst>
          </p:cNvPr>
          <p:cNvSpPr/>
          <p:nvPr/>
        </p:nvSpPr>
        <p:spPr>
          <a:xfrm>
            <a:off x="3958545" y="1065862"/>
            <a:ext cx="4340433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FFFFFF"/>
                </a:solidFill>
              </a:rPr>
              <a:t>   </a:t>
            </a:r>
            <a:r>
              <a:rPr lang="en-US" sz="2400" b="1" dirty="0">
                <a:solidFill>
                  <a:srgbClr val="FF0000"/>
                </a:solidFill>
              </a:rPr>
              <a:t>DIAMOND PLACE</a:t>
            </a: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</a:rPr>
              <a:t>Led by Bob </a:t>
            </a:r>
            <a:r>
              <a:rPr lang="en-US" sz="2400" b="1" dirty="0" err="1">
                <a:solidFill>
                  <a:srgbClr val="FFFFFF"/>
                </a:solidFill>
              </a:rPr>
              <a:t>Colenutt</a:t>
            </a:r>
            <a:endParaRPr lang="en-US" sz="2400" b="1" dirty="0">
              <a:solidFill>
                <a:srgbClr val="FFFFFF"/>
              </a:solidFill>
            </a:endParaRP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</a:rPr>
              <a:t>Community Plan drafted</a:t>
            </a: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</a:rPr>
              <a:t>Liaising with OUD &amp; OCC</a:t>
            </a:r>
          </a:p>
          <a:p>
            <a:pPr marL="22860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FFFF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FFFFFF"/>
                </a:solidFill>
              </a:rPr>
              <a:t>   </a:t>
            </a:r>
            <a:r>
              <a:rPr lang="en-US" sz="2400" b="1" dirty="0">
                <a:solidFill>
                  <a:srgbClr val="FF0000"/>
                </a:solidFill>
              </a:rPr>
              <a:t>TRANSPORT</a:t>
            </a: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</a:rPr>
              <a:t>Led by Deborah </a:t>
            </a:r>
            <a:r>
              <a:rPr lang="en-US" sz="2400" b="1" dirty="0" err="1">
                <a:solidFill>
                  <a:srgbClr val="FFFFFF"/>
                </a:solidFill>
              </a:rPr>
              <a:t>Bryceson</a:t>
            </a:r>
            <a:endParaRPr lang="en-US" sz="2400" b="1" dirty="0">
              <a:solidFill>
                <a:srgbClr val="FFFFFF"/>
              </a:solidFill>
            </a:endParaRP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</a:rPr>
              <a:t>WR &amp; BR Corridor Study</a:t>
            </a: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</a:rPr>
              <a:t>Initial parking survey for DP</a:t>
            </a: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FFFF"/>
              </a:solidFill>
            </a:endParaRPr>
          </a:p>
          <a:p>
            <a:pPr marL="228600" lvl="1"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FFFFFF"/>
                </a:solidFill>
              </a:rPr>
              <a:t>+ </a:t>
            </a:r>
            <a:r>
              <a:rPr lang="en-US" sz="2400" b="1" dirty="0">
                <a:solidFill>
                  <a:srgbClr val="FF0000"/>
                </a:solidFill>
              </a:rPr>
              <a:t>PLANNING WORKING GROUP </a:t>
            </a:r>
          </a:p>
        </p:txBody>
      </p:sp>
    </p:spTree>
    <p:extLst>
      <p:ext uri="{BB962C8B-B14F-4D97-AF65-F5344CB8AC3E}">
        <p14:creationId xmlns:p14="http://schemas.microsoft.com/office/powerpoint/2010/main" val="152661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188B9BE-AD35-AE46-ACD3-41E22141AF4D}"/>
              </a:ext>
            </a:extLst>
          </p:cNvPr>
          <p:cNvSpPr txBox="1"/>
          <p:nvPr/>
        </p:nvSpPr>
        <p:spPr>
          <a:xfrm>
            <a:off x="1" y="0"/>
            <a:ext cx="9143999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Summertown &amp; St Margaret’s AGM – Wednesday 10 November 2021 at 7pm</a:t>
            </a:r>
            <a:endParaRPr lang="en-GB" sz="2800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 </a:t>
            </a:r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sz="2400" b="1" dirty="0">
                <a:solidFill>
                  <a:schemeClr val="bg1"/>
                </a:solidFill>
              </a:rPr>
              <a:t>AGENDA</a:t>
            </a:r>
            <a:endParaRPr lang="en-GB" sz="2400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	</a:t>
            </a:r>
          </a:p>
          <a:p>
            <a:r>
              <a:rPr lang="en-GB" b="1" dirty="0">
                <a:solidFill>
                  <a:schemeClr val="bg1"/>
                </a:solidFill>
              </a:rPr>
              <a:t>	Welcome from the Chair, Shamus Donald</a:t>
            </a:r>
            <a:endParaRPr lang="en-GB" dirty="0">
              <a:solidFill>
                <a:schemeClr val="bg1"/>
              </a:solidFill>
            </a:endParaRPr>
          </a:p>
          <a:p>
            <a:pPr lvl="0"/>
            <a:r>
              <a:rPr lang="en-GB" dirty="0">
                <a:solidFill>
                  <a:schemeClr val="bg1"/>
                </a:solidFill>
              </a:rPr>
              <a:t>	Review of 2020/21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	AGM business</a:t>
            </a:r>
            <a:endParaRPr lang="en-GB" dirty="0">
              <a:solidFill>
                <a:schemeClr val="bg1"/>
              </a:solidFill>
            </a:endParaRPr>
          </a:p>
          <a:p>
            <a:pPr lvl="0"/>
            <a:r>
              <a:rPr lang="en-GB" dirty="0">
                <a:solidFill>
                  <a:schemeClr val="bg1"/>
                </a:solidFill>
              </a:rPr>
              <a:t>	Approval of minutes from AGM 2020</a:t>
            </a:r>
          </a:p>
          <a:p>
            <a:pPr lvl="0"/>
            <a:r>
              <a:rPr lang="en-GB" dirty="0">
                <a:solidFill>
                  <a:schemeClr val="bg1"/>
                </a:solidFill>
              </a:rPr>
              <a:t>	Treasurer’s Report – Henk van Es, Treasurer</a:t>
            </a:r>
          </a:p>
          <a:p>
            <a:pPr lvl="0"/>
            <a:r>
              <a:rPr lang="en-GB" dirty="0">
                <a:solidFill>
                  <a:schemeClr val="bg1"/>
                </a:solidFill>
              </a:rPr>
              <a:t>	Election/Re-election of Steering Committee</a:t>
            </a:r>
          </a:p>
          <a:p>
            <a:pPr lvl="0"/>
            <a:r>
              <a:rPr lang="en-GB" dirty="0">
                <a:solidFill>
                  <a:schemeClr val="bg1"/>
                </a:solidFill>
              </a:rPr>
              <a:t>	AOB </a:t>
            </a:r>
          </a:p>
          <a:p>
            <a:endParaRPr lang="en-GB" i="1" dirty="0">
              <a:solidFill>
                <a:schemeClr val="bg1"/>
              </a:solidFill>
            </a:endParaRPr>
          </a:p>
          <a:p>
            <a:pPr algn="ctr"/>
            <a:r>
              <a:rPr lang="en-GB" i="1" dirty="0">
                <a:solidFill>
                  <a:schemeClr val="bg1"/>
                </a:solidFill>
              </a:rPr>
              <a:t>	followed by:</a:t>
            </a:r>
            <a:endParaRPr lang="en-GB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13" name="Text Box 1">
            <a:extLst>
              <a:ext uri="{FF2B5EF4-FFF2-40B4-BE49-F238E27FC236}">
                <a16:creationId xmlns:a16="http://schemas.microsoft.com/office/drawing/2014/main" id="{834ED8A4-8C8C-A74E-A61A-6DF389220706}"/>
              </a:ext>
            </a:extLst>
          </p:cNvPr>
          <p:cNvSpPr txBox="1"/>
          <p:nvPr/>
        </p:nvSpPr>
        <p:spPr>
          <a:xfrm>
            <a:off x="1" y="4621022"/>
            <a:ext cx="9143999" cy="2236977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GB" sz="20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Diamond Place</a:t>
            </a:r>
          </a:p>
          <a:p>
            <a:pPr algn="ctr">
              <a:lnSpc>
                <a:spcPct val="115000"/>
              </a:lnSpc>
            </a:pPr>
            <a:r>
              <a:rPr lang="en-GB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7.30pm – The Forum’s proposals for a Community Plan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7.45pm – Oxford University Development’s latest thinking from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ANNA STRONGMAN, CEO</a:t>
            </a:r>
            <a:endParaRPr lang="en-GB" sz="20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8pm – Q&amp;A</a:t>
            </a:r>
            <a:endParaRPr lang="en-GB" sz="20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694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0A6B81-5C1C-1747-B2BA-1A7380548F1B}"/>
              </a:ext>
            </a:extLst>
          </p:cNvPr>
          <p:cNvSpPr/>
          <p:nvPr/>
        </p:nvSpPr>
        <p:spPr>
          <a:xfrm>
            <a:off x="528451" y="521984"/>
            <a:ext cx="7754587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200" b="1" u="sng" dirty="0" err="1">
                <a:solidFill>
                  <a:srgbClr val="000000"/>
                </a:solidFill>
                <a:latin typeface="Helvetica Neue" panose="02000503000000020004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SuStM</a:t>
            </a:r>
            <a:r>
              <a:rPr lang="en-US" sz="2200" b="1" u="sng" dirty="0">
                <a:solidFill>
                  <a:srgbClr val="000000"/>
                </a:solidFill>
                <a:latin typeface="Helvetica Neue" panose="02000503000000020004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Financial Report</a:t>
            </a:r>
          </a:p>
          <a:p>
            <a:pPr>
              <a:spcAft>
                <a:spcPts val="0"/>
              </a:spcAft>
            </a:pPr>
            <a:endParaRPr lang="en-GB" sz="2200" u="sng" dirty="0">
              <a:solidFill>
                <a:srgbClr val="000000"/>
              </a:solidFill>
              <a:latin typeface="Helvetica Neue" panose="02000503000000020004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0"/>
              </a:spcAft>
            </a:pPr>
            <a:r>
              <a:rPr lang="en-US" sz="2200" b="1" dirty="0">
                <a:solidFill>
                  <a:srgbClr val="000000"/>
                </a:solidFill>
                <a:latin typeface="Helvetica Neue" panose="02000503000000020004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Opening Balance 1 November 2020        		£2,229.21</a:t>
            </a:r>
            <a:endParaRPr lang="en-GB" sz="2200" dirty="0">
              <a:solidFill>
                <a:srgbClr val="000000"/>
              </a:solidFill>
              <a:latin typeface="Helvetica Neue" panose="02000503000000020004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0"/>
              </a:spcAft>
            </a:pPr>
            <a:r>
              <a:rPr lang="en-US" sz="2200" i="1" dirty="0">
                <a:solidFill>
                  <a:srgbClr val="000000"/>
                </a:solidFill>
                <a:latin typeface="Helvetica Neue" panose="02000503000000020004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endParaRPr lang="en-GB" sz="2200" dirty="0">
              <a:solidFill>
                <a:srgbClr val="000000"/>
              </a:solidFill>
              <a:latin typeface="Helvetica Neue" panose="02000503000000020004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0"/>
              </a:spcAft>
            </a:pPr>
            <a:r>
              <a:rPr lang="en-US" sz="2200" u="sng" dirty="0">
                <a:solidFill>
                  <a:srgbClr val="000000"/>
                </a:solidFill>
                <a:latin typeface="Helvetica Neue" panose="02000503000000020004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Income</a:t>
            </a:r>
            <a:endParaRPr lang="en-GB" sz="2200" dirty="0">
              <a:solidFill>
                <a:srgbClr val="000000"/>
              </a:solidFill>
              <a:latin typeface="Helvetica Neue" panose="02000503000000020004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Helvetica Neue" panose="02000503000000020004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Friends of the Forum           595.00</a:t>
            </a:r>
            <a:endParaRPr lang="en-GB" sz="2200" dirty="0">
              <a:solidFill>
                <a:srgbClr val="000000"/>
              </a:solidFill>
              <a:latin typeface="Helvetica Neue" panose="02000503000000020004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Helvetica Neue" panose="02000503000000020004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Oxford County Council        500.00</a:t>
            </a:r>
            <a:endParaRPr lang="en-GB" sz="2200" dirty="0">
              <a:solidFill>
                <a:srgbClr val="000000"/>
              </a:solidFill>
              <a:latin typeface="Helvetica Neue" panose="02000503000000020004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Helvetica Neue" panose="02000503000000020004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Cake Sale                            150.00</a:t>
            </a:r>
            <a:endParaRPr lang="en-GB" sz="2200" dirty="0">
              <a:solidFill>
                <a:srgbClr val="000000"/>
              </a:solidFill>
              <a:latin typeface="Helvetica Neue" panose="02000503000000020004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Helvetica Neue" panose="02000503000000020004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Total                                                                      1,245.00</a:t>
            </a:r>
            <a:endParaRPr lang="en-GB" sz="2200" dirty="0">
              <a:solidFill>
                <a:srgbClr val="000000"/>
              </a:solidFill>
              <a:latin typeface="Helvetica Neue" panose="02000503000000020004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Helvetica Neue" panose="02000503000000020004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endParaRPr lang="en-GB" sz="2200" dirty="0">
              <a:solidFill>
                <a:srgbClr val="000000"/>
              </a:solidFill>
              <a:latin typeface="Helvetica Neue" panose="02000503000000020004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0"/>
              </a:spcAft>
            </a:pPr>
            <a:r>
              <a:rPr lang="en-US" sz="2200" u="sng" dirty="0">
                <a:solidFill>
                  <a:srgbClr val="000000"/>
                </a:solidFill>
                <a:latin typeface="Helvetica Neue" panose="02000503000000020004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Expenditure</a:t>
            </a:r>
            <a:endParaRPr lang="en-GB" sz="2200" dirty="0">
              <a:solidFill>
                <a:srgbClr val="000000"/>
              </a:solidFill>
              <a:latin typeface="Helvetica Neue" panose="02000503000000020004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0"/>
              </a:spcAft>
            </a:pPr>
            <a:r>
              <a:rPr lang="en-US" sz="2200">
                <a:solidFill>
                  <a:srgbClr val="000000"/>
                </a:solidFill>
                <a:latin typeface="Helvetica Neue" panose="02000503000000020004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Website                                654.99</a:t>
            </a:r>
            <a:endParaRPr lang="en-GB" sz="2200" dirty="0">
              <a:solidFill>
                <a:srgbClr val="000000"/>
              </a:solidFill>
              <a:latin typeface="Helvetica Neue" panose="02000503000000020004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Helvetica Neue" panose="02000503000000020004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Diamond Place                    306.16</a:t>
            </a:r>
            <a:endParaRPr lang="en-GB" sz="2200" dirty="0">
              <a:solidFill>
                <a:srgbClr val="000000"/>
              </a:solidFill>
              <a:latin typeface="Helvetica Neue" panose="02000503000000020004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Helvetica Neue" panose="02000503000000020004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Meetings                              103.00</a:t>
            </a:r>
            <a:endParaRPr lang="en-GB" sz="2200" dirty="0">
              <a:solidFill>
                <a:srgbClr val="000000"/>
              </a:solidFill>
              <a:latin typeface="Helvetica Neue" panose="02000503000000020004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Helvetica Neue" panose="02000503000000020004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Total                                                                       1,064.15</a:t>
            </a:r>
            <a:endParaRPr lang="en-GB" sz="2200" dirty="0">
              <a:solidFill>
                <a:srgbClr val="000000"/>
              </a:solidFill>
              <a:latin typeface="Helvetica Neue" panose="02000503000000020004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Helvetica Neue" panose="02000503000000020004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endParaRPr lang="en-GB" sz="2200" dirty="0">
              <a:solidFill>
                <a:srgbClr val="000000"/>
              </a:solidFill>
              <a:latin typeface="Helvetica Neue" panose="02000503000000020004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0"/>
              </a:spcAft>
            </a:pPr>
            <a:r>
              <a:rPr lang="en-US" sz="2200" b="1" dirty="0">
                <a:solidFill>
                  <a:srgbClr val="000000"/>
                </a:solidFill>
                <a:latin typeface="Helvetica Neue" panose="02000503000000020004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Closing Balance 30 October 2021           		£2,410.06</a:t>
            </a:r>
            <a:endParaRPr lang="en-GB" sz="2200" dirty="0">
              <a:ln>
                <a:noFill/>
              </a:ln>
              <a:solidFill>
                <a:srgbClr val="000000"/>
              </a:solidFill>
              <a:effectLst/>
              <a:latin typeface="Helvetica Neue" panose="02000503000000020004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0153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188B9BE-AD35-AE46-ACD3-41E22141AF4D}"/>
              </a:ext>
            </a:extLst>
          </p:cNvPr>
          <p:cNvSpPr txBox="1"/>
          <p:nvPr/>
        </p:nvSpPr>
        <p:spPr>
          <a:xfrm>
            <a:off x="1" y="0"/>
            <a:ext cx="9143999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Summertown &amp; St Margaret’s AGM – Wednesday 10 November 2021 at 7pm</a:t>
            </a:r>
            <a:endParaRPr lang="en-GB" sz="2800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 </a:t>
            </a:r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sz="2400" b="1" dirty="0">
                <a:solidFill>
                  <a:schemeClr val="bg1"/>
                </a:solidFill>
              </a:rPr>
              <a:t>AGENDA</a:t>
            </a:r>
            <a:endParaRPr lang="en-GB" sz="2400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	</a:t>
            </a:r>
          </a:p>
          <a:p>
            <a:r>
              <a:rPr lang="en-GB" b="1" dirty="0">
                <a:solidFill>
                  <a:schemeClr val="bg1"/>
                </a:solidFill>
              </a:rPr>
              <a:t>	Welcome from the Chair, Shamus Donald</a:t>
            </a:r>
            <a:endParaRPr lang="en-GB" dirty="0">
              <a:solidFill>
                <a:schemeClr val="bg1"/>
              </a:solidFill>
            </a:endParaRPr>
          </a:p>
          <a:p>
            <a:pPr lvl="0"/>
            <a:r>
              <a:rPr lang="en-GB" dirty="0">
                <a:solidFill>
                  <a:schemeClr val="bg1"/>
                </a:solidFill>
              </a:rPr>
              <a:t>	Review of 2020/21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	AGM business</a:t>
            </a:r>
            <a:endParaRPr lang="en-GB" dirty="0">
              <a:solidFill>
                <a:schemeClr val="bg1"/>
              </a:solidFill>
            </a:endParaRPr>
          </a:p>
          <a:p>
            <a:pPr lvl="0"/>
            <a:r>
              <a:rPr lang="en-GB" dirty="0">
                <a:solidFill>
                  <a:schemeClr val="bg1"/>
                </a:solidFill>
              </a:rPr>
              <a:t>	Approval of minutes from AGM 2020</a:t>
            </a:r>
          </a:p>
          <a:p>
            <a:pPr lvl="0"/>
            <a:r>
              <a:rPr lang="en-GB" dirty="0">
                <a:solidFill>
                  <a:schemeClr val="bg1"/>
                </a:solidFill>
              </a:rPr>
              <a:t>	Treasurer’s Report – Henk van Es, Treasurer</a:t>
            </a:r>
          </a:p>
          <a:p>
            <a:pPr lvl="0"/>
            <a:r>
              <a:rPr lang="en-GB" dirty="0">
                <a:solidFill>
                  <a:schemeClr val="bg1"/>
                </a:solidFill>
              </a:rPr>
              <a:t>	Election/Re-election of Steering Committee</a:t>
            </a:r>
          </a:p>
          <a:p>
            <a:pPr lvl="0"/>
            <a:r>
              <a:rPr lang="en-GB" dirty="0">
                <a:solidFill>
                  <a:schemeClr val="bg1"/>
                </a:solidFill>
              </a:rPr>
              <a:t>	AOB </a:t>
            </a:r>
          </a:p>
          <a:p>
            <a:endParaRPr lang="en-GB" i="1" dirty="0">
              <a:solidFill>
                <a:schemeClr val="bg1"/>
              </a:solidFill>
            </a:endParaRPr>
          </a:p>
          <a:p>
            <a:pPr algn="ctr"/>
            <a:r>
              <a:rPr lang="en-GB" i="1" dirty="0">
                <a:solidFill>
                  <a:schemeClr val="bg1"/>
                </a:solidFill>
              </a:rPr>
              <a:t>	followed by:</a:t>
            </a:r>
            <a:endParaRPr lang="en-GB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13" name="Text Box 1">
            <a:extLst>
              <a:ext uri="{FF2B5EF4-FFF2-40B4-BE49-F238E27FC236}">
                <a16:creationId xmlns:a16="http://schemas.microsoft.com/office/drawing/2014/main" id="{834ED8A4-8C8C-A74E-A61A-6DF389220706}"/>
              </a:ext>
            </a:extLst>
          </p:cNvPr>
          <p:cNvSpPr txBox="1"/>
          <p:nvPr/>
        </p:nvSpPr>
        <p:spPr>
          <a:xfrm>
            <a:off x="1" y="4621022"/>
            <a:ext cx="9143999" cy="2236977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GB" sz="20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Diamond Place</a:t>
            </a:r>
          </a:p>
          <a:p>
            <a:pPr algn="ctr">
              <a:lnSpc>
                <a:spcPct val="115000"/>
              </a:lnSpc>
            </a:pPr>
            <a:r>
              <a:rPr lang="en-GB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7.30pm – The Forum’s proposals for a Community Plan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7.45pm – Oxford University Development’s latest thinking from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ANNA STRONGMAN, CEO</a:t>
            </a:r>
            <a:endParaRPr lang="en-GB" sz="20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8pm – Q&amp;A</a:t>
            </a:r>
            <a:endParaRPr lang="en-GB" sz="20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790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519</Words>
  <Application>Microsoft Office PowerPoint</Application>
  <PresentationFormat>On-screen Show (4:3)</PresentationFormat>
  <Paragraphs>136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Helvetica Neue</vt:lpstr>
      <vt:lpstr>Office Theme</vt:lpstr>
      <vt:lpstr>PowerPoint Presentation</vt:lpstr>
      <vt:lpstr>PowerPoint Presentation</vt:lpstr>
      <vt:lpstr>PowerPoint Presentation</vt:lpstr>
      <vt:lpstr>Community Infrastructure Levy</vt:lpstr>
      <vt:lpstr>ALEXANDRA PARK</vt:lpstr>
      <vt:lpstr>New Working Groups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Shamus Donald</dc:creator>
  <cp:lastModifiedBy>Natasha Robinson</cp:lastModifiedBy>
  <cp:revision>12</cp:revision>
  <dcterms:created xsi:type="dcterms:W3CDTF">2021-11-08T18:11:16Z</dcterms:created>
  <dcterms:modified xsi:type="dcterms:W3CDTF">2021-11-10T17:14:13Z</dcterms:modified>
</cp:coreProperties>
</file>