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51" r:id="rId2"/>
    <p:sldId id="336" r:id="rId3"/>
    <p:sldId id="348" r:id="rId4"/>
    <p:sldId id="330" r:id="rId5"/>
    <p:sldId id="355" r:id="rId6"/>
    <p:sldId id="357" r:id="rId7"/>
    <p:sldId id="341" r:id="rId8"/>
    <p:sldId id="340" r:id="rId9"/>
    <p:sldId id="345" r:id="rId10"/>
    <p:sldId id="346" r:id="rId11"/>
    <p:sldId id="359" r:id="rId12"/>
    <p:sldId id="334" r:id="rId13"/>
    <p:sldId id="354" r:id="rId14"/>
    <p:sldId id="349" r:id="rId15"/>
    <p:sldId id="342" r:id="rId16"/>
    <p:sldId id="358" r:id="rId17"/>
    <p:sldId id="350" r:id="rId18"/>
    <p:sldId id="344" r:id="rId19"/>
  </p:sldIdLst>
  <p:sldSz cx="9144000" cy="6858000" type="screen4x3"/>
  <p:notesSz cx="987425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4640"/>
  </p:normalViewPr>
  <p:slideViewPr>
    <p:cSldViewPr snapToGrid="0" snapToObjects="1">
      <p:cViewPr varScale="1">
        <p:scale>
          <a:sx n="84" d="100"/>
          <a:sy n="84" d="100"/>
        </p:scale>
        <p:origin x="11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6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4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8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6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4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7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3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1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4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3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EE3C-2995-9D4C-A7A6-17C531CAFB04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862B-1BB2-D743-B3F6-74B7A632F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1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1EE3C-2995-9D4C-A7A6-17C531CAFB04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E862B-1BB2-D743-B3F6-74B7A632F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1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610485-36D8-7A37-5AC1-05F4D85D0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57" y="1578765"/>
            <a:ext cx="7463281" cy="369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3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9C2C-2C62-F848-BCD9-C155863B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6896"/>
            <a:ext cx="7886700" cy="664339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+mn-lt"/>
              </a:rPr>
              <a:t>2. Financial Report 31/10/23 [3]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A6A9DA-0B7A-ECDA-4B7A-AF3DEB019C73}"/>
              </a:ext>
            </a:extLst>
          </p:cNvPr>
          <p:cNvSpPr txBox="1"/>
          <p:nvPr/>
        </p:nvSpPr>
        <p:spPr>
          <a:xfrm>
            <a:off x="1828801" y="1191235"/>
            <a:ext cx="606334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u="sng" dirty="0"/>
              <a:t>Summary</a:t>
            </a:r>
          </a:p>
          <a:p>
            <a:r>
              <a:rPr lang="en-GB" sz="2000" dirty="0"/>
              <a:t>Opening Balance 1 November 2022 		2900</a:t>
            </a:r>
          </a:p>
          <a:p>
            <a:r>
              <a:rPr lang="en-GB" sz="2000" dirty="0"/>
              <a:t>Income 									  780</a:t>
            </a:r>
          </a:p>
          <a:p>
            <a:r>
              <a:rPr lang="en-GB" sz="2000" dirty="0"/>
              <a:t>Expenditure 	</a:t>
            </a:r>
            <a:r>
              <a:rPr lang="en-GB" sz="2000" dirty="0">
                <a:solidFill>
                  <a:schemeClr val="bg1"/>
                </a:solidFill>
              </a:rPr>
              <a:t>							</a:t>
            </a:r>
            <a:r>
              <a:rPr lang="en-GB" sz="2000" dirty="0">
                <a:solidFill>
                  <a:srgbClr val="FF0000"/>
                </a:solidFill>
              </a:rPr>
              <a:t>  837</a:t>
            </a:r>
          </a:p>
          <a:p>
            <a:r>
              <a:rPr lang="en-GB" sz="2000" b="1" dirty="0"/>
              <a:t>Closing Balance 30 October 2022      		2843</a:t>
            </a:r>
          </a:p>
          <a:p>
            <a:r>
              <a:rPr lang="en-GB" sz="2000" dirty="0"/>
              <a:t> </a:t>
            </a:r>
          </a:p>
          <a:p>
            <a:r>
              <a:rPr lang="en-GB" sz="2000" b="1" u="sng" dirty="0"/>
              <a:t>Earmarked Funds</a:t>
            </a:r>
          </a:p>
          <a:p>
            <a:r>
              <a:rPr lang="en-GB" sz="2000" dirty="0"/>
              <a:t>CIL Admin &amp; Publicity                				 927</a:t>
            </a:r>
          </a:p>
          <a:p>
            <a:r>
              <a:rPr lang="en-GB" sz="2000" dirty="0"/>
              <a:t>Playground Mural                      				   61</a:t>
            </a:r>
          </a:p>
          <a:p>
            <a:r>
              <a:rPr lang="en-GB" sz="2000" dirty="0"/>
              <a:t>Alexandra Park							 100</a:t>
            </a:r>
          </a:p>
          <a:p>
            <a:r>
              <a:rPr lang="en-GB" sz="2000" b="1" dirty="0"/>
              <a:t>Total                                                 		       1088</a:t>
            </a:r>
          </a:p>
          <a:p>
            <a:r>
              <a:rPr lang="en-GB" sz="2000" dirty="0"/>
              <a:t> </a:t>
            </a:r>
          </a:p>
          <a:p>
            <a:r>
              <a:rPr lang="en-GB" sz="2400" b="1" dirty="0"/>
              <a:t>Free Funds                                             1755</a:t>
            </a:r>
          </a:p>
          <a:p>
            <a:r>
              <a:rPr lang="en-GB" sz="1600" b="1" dirty="0"/>
              <a:t>[Free funds 2022                                     				1798]</a:t>
            </a:r>
          </a:p>
        </p:txBody>
      </p:sp>
    </p:spTree>
    <p:extLst>
      <p:ext uri="{BB962C8B-B14F-4D97-AF65-F5344CB8AC3E}">
        <p14:creationId xmlns:p14="http://schemas.microsoft.com/office/powerpoint/2010/main" val="186629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D7E4C-96F1-05E5-8301-F6D9D881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latin typeface="+mn-lt"/>
              </a:rPr>
              <a:t>2. Financial Report 31/10/23 [4]</a:t>
            </a:r>
            <a:br>
              <a:rPr lang="en-US" b="1" dirty="0">
                <a:latin typeface="+mn-lt"/>
              </a:rPr>
            </a:br>
            <a:r>
              <a:rPr lang="en-US" sz="3100" b="1" dirty="0">
                <a:latin typeface="+mn-lt"/>
              </a:rPr>
              <a:t>Next year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68C6C-4DFF-BBB7-BBCB-B368465FD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8809"/>
            <a:ext cx="7886700" cy="4268153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400" b="1" u="sng" dirty="0"/>
              <a:t>Update Neighbourhood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400" b="1" dirty="0"/>
              <a:t>Basic grant from Locality  [max £8k]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400" b="1" dirty="0"/>
              <a:t>Developing Design Codes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400" b="1" dirty="0"/>
              <a:t>CIL fund support application</a:t>
            </a:r>
          </a:p>
          <a:p>
            <a:pPr marL="342900" indent="-342900">
              <a:buFont typeface="+mj-lt"/>
              <a:buAutoNum type="arabicPeriod"/>
            </a:pPr>
            <a:endParaRPr lang="en-GB" sz="3400" b="1" dirty="0"/>
          </a:p>
          <a:p>
            <a:r>
              <a:rPr lang="en-GB" sz="3400" b="1" dirty="0"/>
              <a:t>2.  </a:t>
            </a:r>
            <a:r>
              <a:rPr lang="en-GB" sz="3400" b="1" u="sng" dirty="0"/>
              <a:t>CIL Admin and Publicity</a:t>
            </a:r>
          </a:p>
          <a:p>
            <a:r>
              <a:rPr lang="en-GB" sz="3400" b="1" dirty="0"/>
              <a:t>      Spend available funds [£927]</a:t>
            </a:r>
          </a:p>
          <a:p>
            <a:pPr marL="342900" indent="-342900">
              <a:buFont typeface="+mj-lt"/>
              <a:buAutoNum type="arabicPeriod"/>
            </a:pPr>
            <a:endParaRPr lang="en-GB" sz="3400" b="1" dirty="0"/>
          </a:p>
          <a:p>
            <a:r>
              <a:rPr lang="en-GB" sz="3400" b="1" dirty="0"/>
              <a:t>3.  </a:t>
            </a:r>
            <a:r>
              <a:rPr lang="en-GB" sz="3400" b="1" u="sng" dirty="0"/>
              <a:t>Alexandra Park</a:t>
            </a:r>
          </a:p>
          <a:p>
            <a:r>
              <a:rPr lang="en-GB" sz="3400" b="1" dirty="0"/>
              <a:t>     Application to ‘Green Funds’ [£15k target]</a:t>
            </a:r>
          </a:p>
          <a:p>
            <a:endParaRPr lang="en-GB" sz="3400" b="1" dirty="0"/>
          </a:p>
          <a:p>
            <a:r>
              <a:rPr lang="en-GB" sz="3400" b="1" i="1" dirty="0"/>
              <a:t>[Routine activity support £750 annually]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19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6BFFCC-803C-3D47-8DF6-C370D9307AE0}"/>
              </a:ext>
            </a:extLst>
          </p:cNvPr>
          <p:cNvSpPr txBox="1"/>
          <p:nvPr/>
        </p:nvSpPr>
        <p:spPr>
          <a:xfrm>
            <a:off x="756920" y="1554479"/>
            <a:ext cx="76212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David Nimmo Smith – Chair</a:t>
            </a:r>
            <a:r>
              <a:rPr lang="en-GB" dirty="0"/>
              <a:t>		</a:t>
            </a:r>
            <a:r>
              <a:rPr lang="en-GB" i="1" dirty="0"/>
              <a:t>re-elected for 2</a:t>
            </a:r>
            <a:r>
              <a:rPr lang="en-GB" i="1" baseline="30000" dirty="0"/>
              <a:t>nd</a:t>
            </a:r>
            <a:r>
              <a:rPr lang="en-GB" i="1" dirty="0"/>
              <a:t> term 2022</a:t>
            </a:r>
            <a:r>
              <a:rPr lang="en-GB" dirty="0"/>
              <a:t>	</a:t>
            </a:r>
          </a:p>
          <a:p>
            <a:r>
              <a:rPr lang="en-GB" b="1" dirty="0"/>
              <a:t>Christopher Pownall – Vice Chair</a:t>
            </a:r>
            <a:r>
              <a:rPr lang="en-GB" dirty="0"/>
              <a:t>	</a:t>
            </a:r>
            <a:r>
              <a:rPr lang="en-GB" i="1" dirty="0"/>
              <a:t>elected 2023</a:t>
            </a:r>
          </a:p>
          <a:p>
            <a:r>
              <a:rPr lang="en-GB" b="1" dirty="0"/>
              <a:t>Henk van Es – Treasurer</a:t>
            </a:r>
            <a:r>
              <a:rPr lang="en-GB" dirty="0"/>
              <a:t>			</a:t>
            </a:r>
            <a:r>
              <a:rPr lang="en-GB" b="1" i="1" dirty="0"/>
              <a:t>for election [currently coopted]</a:t>
            </a:r>
          </a:p>
          <a:p>
            <a:r>
              <a:rPr lang="en-GB" b="1" dirty="0"/>
              <a:t>Natasha Robinson – Secretary</a:t>
            </a:r>
            <a:r>
              <a:rPr lang="en-GB" dirty="0"/>
              <a:t>	</a:t>
            </a:r>
            <a:r>
              <a:rPr lang="en-GB" i="1" dirty="0"/>
              <a:t>re-elected for 2</a:t>
            </a:r>
            <a:r>
              <a:rPr lang="en-GB" i="1" baseline="30000" dirty="0"/>
              <a:t>nd</a:t>
            </a:r>
            <a:r>
              <a:rPr lang="en-GB" i="1" dirty="0"/>
              <a:t> term 2022</a:t>
            </a:r>
            <a:endParaRPr lang="en-GB" dirty="0"/>
          </a:p>
          <a:p>
            <a:r>
              <a:rPr lang="en-GB" b="1" dirty="0"/>
              <a:t>Deborah Bryceson</a:t>
            </a:r>
            <a:r>
              <a:rPr lang="en-GB" dirty="0"/>
              <a:t>				</a:t>
            </a:r>
            <a:r>
              <a:rPr lang="en-GB" i="1" dirty="0"/>
              <a:t>re-elected for 2</a:t>
            </a:r>
            <a:r>
              <a:rPr lang="en-GB" i="1" baseline="30000" dirty="0"/>
              <a:t>nd</a:t>
            </a:r>
            <a:r>
              <a:rPr lang="en-GB" i="1" dirty="0"/>
              <a:t> term 2022</a:t>
            </a:r>
            <a:endParaRPr lang="en-GB" dirty="0"/>
          </a:p>
          <a:p>
            <a:r>
              <a:rPr lang="en-GB" b="1" dirty="0"/>
              <a:t>Bob Colenutt	</a:t>
            </a:r>
            <a:r>
              <a:rPr lang="en-GB" dirty="0"/>
              <a:t>				</a:t>
            </a:r>
            <a:r>
              <a:rPr lang="en-GB" i="1" dirty="0"/>
              <a:t>re-elected for 2</a:t>
            </a:r>
            <a:r>
              <a:rPr lang="en-GB" i="1" baseline="30000" dirty="0"/>
              <a:t>nd</a:t>
            </a:r>
            <a:r>
              <a:rPr lang="en-GB" i="1" dirty="0"/>
              <a:t> term 2022 </a:t>
            </a:r>
          </a:p>
          <a:p>
            <a:r>
              <a:rPr lang="en-GB" b="1" dirty="0"/>
              <a:t>David Madden</a:t>
            </a:r>
            <a:r>
              <a:rPr lang="en-GB" dirty="0"/>
              <a:t>				</a:t>
            </a:r>
            <a:r>
              <a:rPr lang="en-GB" i="1" dirty="0"/>
              <a:t>resigned 2023</a:t>
            </a:r>
          </a:p>
          <a:p>
            <a:r>
              <a:rPr lang="en-GB" b="1" dirty="0"/>
              <a:t>Neil MacLennan</a:t>
            </a:r>
            <a:r>
              <a:rPr lang="en-GB" dirty="0"/>
              <a:t>				</a:t>
            </a:r>
            <a:r>
              <a:rPr lang="en-GB" i="1" dirty="0"/>
              <a:t>elected 2023</a:t>
            </a:r>
          </a:p>
          <a:p>
            <a:r>
              <a:rPr lang="en-GB" b="1" dirty="0"/>
              <a:t>Geoffrey Randell</a:t>
            </a:r>
            <a:r>
              <a:rPr lang="en-GB" dirty="0"/>
              <a:t>				</a:t>
            </a:r>
            <a:r>
              <a:rPr lang="en-GB" i="1" dirty="0"/>
              <a:t>re-elected for 2</a:t>
            </a:r>
            <a:r>
              <a:rPr lang="en-GB" i="1" baseline="30000" dirty="0"/>
              <a:t>nd</a:t>
            </a:r>
            <a:r>
              <a:rPr lang="en-GB" i="1" dirty="0"/>
              <a:t> term 2022 </a:t>
            </a:r>
            <a:endParaRPr lang="en-GB" dirty="0"/>
          </a:p>
          <a:p>
            <a:r>
              <a:rPr lang="en-GB" b="1" dirty="0"/>
              <a:t> </a:t>
            </a:r>
          </a:p>
          <a:p>
            <a:r>
              <a:rPr lang="en-GB" b="1" dirty="0"/>
              <a:t> </a:t>
            </a:r>
          </a:p>
          <a:p>
            <a:r>
              <a:rPr lang="en-GB" b="1" dirty="0"/>
              <a:t>Ex-officio:</a:t>
            </a:r>
          </a:p>
          <a:p>
            <a:r>
              <a:rPr lang="en-GB" dirty="0"/>
              <a:t>Councillor Laurence Fouweather [City Council]</a:t>
            </a:r>
          </a:p>
          <a:p>
            <a:r>
              <a:rPr lang="en-GB" dirty="0"/>
              <a:t>Councillor Andrew Gant [City &amp; County Councils]</a:t>
            </a:r>
          </a:p>
          <a:p>
            <a:r>
              <a:rPr lang="en-GB" dirty="0"/>
              <a:t>Councillor John Howson [County Council]</a:t>
            </a:r>
          </a:p>
          <a:p>
            <a:r>
              <a:rPr lang="en-GB" dirty="0"/>
              <a:t>Councillor Tom Landell Mills [City Council]</a:t>
            </a:r>
          </a:p>
          <a:p>
            <a:r>
              <a:rPr lang="en-GB" dirty="0"/>
              <a:t>Councillor Katherine Miles [City Council]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C1C67-326A-8245-BC53-E734BCC8E69D}"/>
              </a:ext>
            </a:extLst>
          </p:cNvPr>
          <p:cNvSpPr txBox="1"/>
          <p:nvPr/>
        </p:nvSpPr>
        <p:spPr>
          <a:xfrm>
            <a:off x="434898" y="254000"/>
            <a:ext cx="8162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3. Election/Re-election of  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3720868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07330-C388-9C18-6308-265C98E82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Henk van 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6549D-D658-909F-B9C3-BBEC2F4C7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4617720" cy="476948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6200" b="1" dirty="0"/>
              <a:t>I am originally from the Netherlands and trained as a civil engineer working on major infrastructure projects in UK, SE Asia and Middle East. My current main interest is in town planning and innovative transport solutions.   </a:t>
            </a:r>
          </a:p>
          <a:p>
            <a:pPr marL="0" indent="0">
              <a:buNone/>
            </a:pPr>
            <a:endParaRPr lang="en-GB" sz="6200" b="1" dirty="0"/>
          </a:p>
          <a:p>
            <a:pPr marL="0" indent="0">
              <a:buNone/>
            </a:pPr>
            <a:r>
              <a:rPr lang="en-GB" sz="6200" b="1" dirty="0"/>
              <a:t>I live in Cutteslowe.  I am currently coopted to the Forum Steering Committee as Treasurer. I am Chair of the Alexandra Parking Working Group, and am also a member of the Planning, Transport and Diamond Place Working Groups.</a:t>
            </a:r>
          </a:p>
          <a:p>
            <a:pPr marL="0" indent="0">
              <a:buNone/>
            </a:pPr>
            <a:br>
              <a:rPr lang="en-GB" sz="6200" b="1" dirty="0"/>
            </a:br>
            <a:r>
              <a:rPr lang="en-GB" sz="6200" b="1" dirty="0"/>
              <a:t>In retirement I volunteer for the Youth Justice and Exploitation Service working with young people convicted under the referral system.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59A7EF-1FFB-AD96-2647-ABBF102AA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6430" y="1825625"/>
            <a:ext cx="3140133" cy="3615055"/>
          </a:xfrm>
        </p:spPr>
        <p:txBody>
          <a:bodyPr>
            <a:normAutofit fontScale="32500" lnSpcReduction="20000"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AEBDF-6096-EC98-F0C4-ED00B87EF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232" y="1824692"/>
            <a:ext cx="3018331" cy="34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87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9C2C-2C62-F848-BCD9-C155863B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4. Approval of Amendments to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Constitution re  CIL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A64E7-4744-2FD2-18BE-06190F8BA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251009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Objectives [Section 3]</a:t>
            </a:r>
          </a:p>
          <a:p>
            <a:pPr marL="0" indent="0">
              <a:buNone/>
            </a:pPr>
            <a:r>
              <a:rPr lang="en-US" b="1" dirty="0"/>
              <a:t>Add </a:t>
            </a:r>
          </a:p>
          <a:p>
            <a:pPr marL="0" indent="0">
              <a:buNone/>
            </a:pPr>
            <a:r>
              <a:rPr lang="en-GB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vii) distribute funds provided by the Community Infrastructure Levy according to an agreed process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Add </a:t>
            </a:r>
          </a:p>
          <a:p>
            <a:pPr marL="0" indent="0">
              <a:buNone/>
            </a:pPr>
            <a:r>
              <a:rPr lang="en-GB" b="1" dirty="0"/>
              <a:t>Section 9  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Community Infrastructure Levy (CIL)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9.1 Funds will be distributed regularly to qualifying bodies according to an agreed process which is available on the Forum website and may be revised by the Committee if required</a:t>
            </a:r>
          </a:p>
          <a:p>
            <a:pPr marL="0" indent="0" algn="just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9.2 Distribution will take place a minimum of once a year following invitation to apply,  which will be widely publicised in the Forum area</a:t>
            </a:r>
          </a:p>
          <a:p>
            <a:pPr marL="0" indent="0" algn="just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9.3 Ad hoc grants may be made in exceptional circumstances if funds allow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0332C1-AA8B-4848-9233-5CA276C23EA1}"/>
              </a:ext>
            </a:extLst>
          </p:cNvPr>
          <p:cNvSpPr txBox="1"/>
          <p:nvPr/>
        </p:nvSpPr>
        <p:spPr>
          <a:xfrm>
            <a:off x="2286000" y="1759408"/>
            <a:ext cx="4572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55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9C2C-2C62-F848-BCD9-C155863B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6501"/>
            <a:ext cx="78867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5. AOB</a:t>
            </a:r>
          </a:p>
        </p:txBody>
      </p:sp>
    </p:spTree>
    <p:extLst>
      <p:ext uri="{BB962C8B-B14F-4D97-AF65-F5344CB8AC3E}">
        <p14:creationId xmlns:p14="http://schemas.microsoft.com/office/powerpoint/2010/main" val="3781700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336058-EFE7-98BD-CD1B-2CE082D69D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2381" r="-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4DC02-15B5-EA12-D15A-185869AD8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  <a:latin typeface="+mn-lt"/>
              </a:rPr>
              <a:t>Refreshment break</a:t>
            </a:r>
            <a:br>
              <a:rPr lang="en-GB" b="1">
                <a:solidFill>
                  <a:srgbClr val="FFFFFF"/>
                </a:solidFill>
              </a:rPr>
            </a:b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7A916-6E0F-E55A-3FE4-9456F5810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FFFFFF"/>
                </a:solidFill>
              </a:rPr>
              <a:t>and raffle</a:t>
            </a:r>
            <a:endParaRPr lang="en-GB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12B0-F454-FA46-B40C-BD2E24D332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br>
              <a:rPr lang="en-GB" b="1" i="1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5B1626A-3F50-E04D-4B24-51383DA99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669" y="3429000"/>
            <a:ext cx="7406641" cy="258318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GB" sz="4000" b="1" dirty="0"/>
              <a:t>OXFORD CITY LOCAL PLAN 2040:  </a:t>
            </a:r>
          </a:p>
          <a:p>
            <a:pPr algn="ctr">
              <a:lnSpc>
                <a:spcPct val="115000"/>
              </a:lnSpc>
            </a:pPr>
            <a:r>
              <a:rPr lang="en-GB" sz="3200" b="1" dirty="0"/>
              <a:t>how will this affect our neighbourhood, and how can we respond?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8D304-020A-9944-8DB0-68400E1B3B53}"/>
              </a:ext>
            </a:extLst>
          </p:cNvPr>
          <p:cNvSpPr txBox="1"/>
          <p:nvPr/>
        </p:nvSpPr>
        <p:spPr>
          <a:xfrm>
            <a:off x="582931" y="412789"/>
            <a:ext cx="7772400" cy="305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000" b="1" dirty="0"/>
              <a:t>Cllr LOUISE UPTON</a:t>
            </a:r>
          </a:p>
          <a:p>
            <a:pPr algn="ctr">
              <a:lnSpc>
                <a:spcPct val="115000"/>
              </a:lnSpc>
            </a:pPr>
            <a:r>
              <a:rPr lang="en-GB" sz="2400" b="1" i="1" dirty="0"/>
              <a:t>City Council Cabinet Member for Planning and Healthier Communities, and Cycling Champion</a:t>
            </a:r>
          </a:p>
          <a:p>
            <a:pPr algn="ctr">
              <a:lnSpc>
                <a:spcPct val="115000"/>
              </a:lnSpc>
            </a:pPr>
            <a:r>
              <a:rPr lang="en-GB" sz="2400" b="1" i="1" dirty="0"/>
              <a:t>City Councillor for Walton Manor</a:t>
            </a:r>
          </a:p>
          <a:p>
            <a:pPr algn="ctr">
              <a:lnSpc>
                <a:spcPct val="115000"/>
              </a:lnSpc>
            </a:pPr>
            <a:endParaRPr lang="en-GB" sz="4000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28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1163-64EF-1C4C-A19D-02E62C07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445771"/>
            <a:ext cx="8298180" cy="2983229"/>
          </a:xfrm>
        </p:spPr>
        <p:txBody>
          <a:bodyPr/>
          <a:lstStyle/>
          <a:p>
            <a:pPr algn="ctr"/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OPEN FORUM</a:t>
            </a:r>
            <a:br>
              <a:rPr lang="en-GB" b="1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FEEFB-578C-DF78-88DE-18C2845C2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9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12D32D31-9AC9-70B6-DD83-CC57B4CB38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8DD0C-D058-5B49-B00B-C71C60550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557" y="2871561"/>
            <a:ext cx="8392885" cy="2864076"/>
          </a:xfrm>
        </p:spPr>
        <p:txBody>
          <a:bodyPr>
            <a:normAutofit/>
          </a:bodyPr>
          <a:lstStyle/>
          <a:p>
            <a:r>
              <a:rPr lang="en-US" sz="4000" b="1" dirty="0"/>
              <a:t>AGM 2023</a:t>
            </a:r>
          </a:p>
          <a:p>
            <a:endParaRPr lang="en-US" sz="3600" b="1" dirty="0"/>
          </a:p>
          <a:p>
            <a:r>
              <a:rPr lang="en-US" sz="3600" b="1" dirty="0"/>
              <a:t>7.30 – </a:t>
            </a:r>
            <a:r>
              <a:rPr lang="en-US" sz="3600" b="1" dirty="0" err="1"/>
              <a:t>9.30pm</a:t>
            </a:r>
            <a:r>
              <a:rPr lang="en-US" sz="3600" b="1" dirty="0"/>
              <a:t> Wednesday 22nd November</a:t>
            </a:r>
          </a:p>
          <a:p>
            <a:r>
              <a:rPr lang="en-US" sz="3600" b="1" dirty="0"/>
              <a:t>Cutteslowe Community Centre</a:t>
            </a:r>
          </a:p>
        </p:txBody>
      </p:sp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4AB5F4D1-9551-5105-8A30-8C29A7D9B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763" y="391886"/>
            <a:ext cx="5347811" cy="21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4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188B9BE-AD35-AE46-ACD3-41E22141AF4D}"/>
              </a:ext>
            </a:extLst>
          </p:cNvPr>
          <p:cNvSpPr txBox="1"/>
          <p:nvPr/>
        </p:nvSpPr>
        <p:spPr>
          <a:xfrm>
            <a:off x="1" y="-21772"/>
            <a:ext cx="914399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 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3200" b="1" dirty="0"/>
              <a:t>AGENDA</a:t>
            </a:r>
          </a:p>
          <a:p>
            <a:pPr algn="ctr"/>
            <a:endParaRPr lang="en-GB" sz="3200" dirty="0"/>
          </a:p>
          <a:p>
            <a:r>
              <a:rPr lang="en-GB" b="1" dirty="0"/>
              <a:t>	</a:t>
            </a:r>
            <a:r>
              <a:rPr lang="en-GB" sz="2000" b="1" dirty="0"/>
              <a:t>7.30pm Welcome from the Chair, David Nimmo Smith</a:t>
            </a:r>
            <a:endParaRPr lang="en-GB" sz="2000" dirty="0"/>
          </a:p>
          <a:p>
            <a:pPr lvl="0"/>
            <a:r>
              <a:rPr lang="en-GB" sz="2000" dirty="0"/>
              <a:t>	2023 Chair’s Report</a:t>
            </a:r>
          </a:p>
          <a:p>
            <a:r>
              <a:rPr lang="en-GB" sz="2000" b="1" dirty="0"/>
              <a:t>	AGM business</a:t>
            </a:r>
            <a:endParaRPr lang="en-GB" sz="2000" dirty="0"/>
          </a:p>
          <a:p>
            <a:pPr lvl="0"/>
            <a:r>
              <a:rPr lang="en-GB" sz="2000" dirty="0"/>
              <a:t>	1. Approval of minutes from AGM 2022</a:t>
            </a:r>
          </a:p>
          <a:p>
            <a:pPr lvl="0"/>
            <a:r>
              <a:rPr lang="en-GB" sz="2000" dirty="0"/>
              <a:t>	2. Treasurer’s Report – Henk van Es, Treasurer</a:t>
            </a:r>
          </a:p>
          <a:p>
            <a:pPr lvl="0"/>
            <a:r>
              <a:rPr lang="en-GB" sz="2000" dirty="0"/>
              <a:t>	3. Election to Steering Committee</a:t>
            </a:r>
          </a:p>
          <a:p>
            <a:pPr lvl="0"/>
            <a:r>
              <a:rPr lang="en-GB" sz="2000" dirty="0"/>
              <a:t>	4. Approval of amendments to Constitution re CIL funds</a:t>
            </a:r>
          </a:p>
          <a:p>
            <a:pPr lvl="0"/>
            <a:r>
              <a:rPr lang="en-GB" sz="2000" dirty="0"/>
              <a:t>	5. AOB </a:t>
            </a:r>
          </a:p>
          <a:p>
            <a:pPr lvl="0"/>
            <a:r>
              <a:rPr lang="en-GB" sz="2000" dirty="0">
                <a:solidFill>
                  <a:schemeClr val="bg1"/>
                </a:solidFill>
              </a:rPr>
              <a:t>	</a:t>
            </a:r>
          </a:p>
          <a:p>
            <a:pPr lvl="0"/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GB" sz="2000" dirty="0"/>
              <a:t>8pm Refreshments / Champagne raffle</a:t>
            </a:r>
          </a:p>
          <a:p>
            <a:pPr lvl="0"/>
            <a:endParaRPr lang="en-GB" sz="2000" dirty="0"/>
          </a:p>
          <a:p>
            <a:pPr lvl="0"/>
            <a:r>
              <a:rPr lang="en-GB" sz="2000" dirty="0"/>
              <a:t>	</a:t>
            </a:r>
            <a:r>
              <a:rPr lang="en-GB" sz="2000" dirty="0" err="1"/>
              <a:t>8.15pm</a:t>
            </a:r>
            <a:r>
              <a:rPr lang="en-GB" sz="2000" dirty="0"/>
              <a:t> Guest Speaker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i="1" dirty="0">
              <a:solidFill>
                <a:schemeClr val="bg1"/>
              </a:solidFill>
            </a:endParaRPr>
          </a:p>
          <a:p>
            <a:pPr algn="ctr"/>
            <a:r>
              <a:rPr lang="en-GB" i="1" dirty="0">
                <a:solidFill>
                  <a:schemeClr val="bg1"/>
                </a:solidFill>
              </a:rPr>
              <a:t>	</a:t>
            </a:r>
            <a:endParaRPr lang="en-US" dirty="0"/>
          </a:p>
        </p:txBody>
      </p:sp>
      <p:sp>
        <p:nvSpPr>
          <p:cNvPr id="13" name="Text Box 1">
            <a:extLst>
              <a:ext uri="{FF2B5EF4-FFF2-40B4-BE49-F238E27FC236}">
                <a16:creationId xmlns:a16="http://schemas.microsoft.com/office/drawing/2014/main" id="{834ED8A4-8C8C-A74E-A61A-6DF389220706}"/>
              </a:ext>
            </a:extLst>
          </p:cNvPr>
          <p:cNvSpPr txBox="1"/>
          <p:nvPr/>
        </p:nvSpPr>
        <p:spPr>
          <a:xfrm>
            <a:off x="0" y="4918710"/>
            <a:ext cx="9143999" cy="3048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2400" b="1" u="sng" dirty="0"/>
              <a:t>Oxford City Local Plan 2040</a:t>
            </a:r>
          </a:p>
          <a:p>
            <a:pPr algn="ctr">
              <a:lnSpc>
                <a:spcPct val="115000"/>
              </a:lnSpc>
            </a:pPr>
            <a:r>
              <a:rPr lang="en-GB" sz="2000" b="1" i="1" dirty="0"/>
              <a:t>How will it affect our neighbourhood and how can we respond?</a:t>
            </a:r>
          </a:p>
          <a:p>
            <a:pPr algn="ctr">
              <a:lnSpc>
                <a:spcPct val="115000"/>
              </a:lnSpc>
            </a:pPr>
            <a:r>
              <a:rPr lang="en-GB" sz="2400" b="1" dirty="0"/>
              <a:t>Cllr LOUISE UPTON</a:t>
            </a:r>
          </a:p>
          <a:p>
            <a:pPr algn="ctr">
              <a:lnSpc>
                <a:spcPct val="115000"/>
              </a:lnSpc>
            </a:pPr>
            <a:r>
              <a:rPr lang="en-GB" sz="1600" b="1" i="1" dirty="0"/>
              <a:t>City Council Cabinet Member for Planning and Healthier Communities, and Cycling Champion</a:t>
            </a:r>
          </a:p>
          <a:p>
            <a:pPr algn="ctr">
              <a:lnSpc>
                <a:spcPct val="115000"/>
              </a:lnSpc>
            </a:pPr>
            <a:r>
              <a:rPr lang="en-GB" sz="1600" b="1" i="1" dirty="0"/>
              <a:t>City Councillor for Walton Manor</a:t>
            </a:r>
          </a:p>
          <a:p>
            <a:pPr algn="ctr">
              <a:lnSpc>
                <a:spcPct val="115000"/>
              </a:lnSpc>
            </a:pPr>
            <a:r>
              <a:rPr lang="en-GB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</a:p>
          <a:p>
            <a:pPr algn="ctr">
              <a:lnSpc>
                <a:spcPct val="115000"/>
              </a:lnSpc>
            </a:pPr>
            <a:r>
              <a:rPr lang="en-GB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OPEN FORUM:  questions to Cllr Upton and Committee</a:t>
            </a:r>
            <a:endParaRPr lang="en-GB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8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6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8F11CD-2CC3-764A-AE48-8F617980745E}"/>
              </a:ext>
            </a:extLst>
          </p:cNvPr>
          <p:cNvSpPr txBox="1"/>
          <p:nvPr/>
        </p:nvSpPr>
        <p:spPr>
          <a:xfrm>
            <a:off x="3785076" y="672562"/>
            <a:ext cx="4867272" cy="488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u="sng" dirty="0"/>
              <a:t>2020 £42k awarded</a:t>
            </a:r>
          </a:p>
          <a:p>
            <a:pPr marL="228600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u="sng" dirty="0"/>
              <a:t>2021 £25k awarded</a:t>
            </a:r>
          </a:p>
          <a:p>
            <a:pPr marL="228600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u="sng" dirty="0"/>
              <a:t>2022 £</a:t>
            </a:r>
            <a:r>
              <a:rPr lang="en-US" sz="2400" b="1" u="sng" dirty="0" err="1"/>
              <a:t>34k</a:t>
            </a:r>
            <a:r>
              <a:rPr lang="en-US" sz="2400" b="1" u="sng" dirty="0"/>
              <a:t> awarded</a:t>
            </a:r>
          </a:p>
          <a:p>
            <a:pPr marL="228600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u="sng" dirty="0"/>
              <a:t>2023 £</a:t>
            </a:r>
            <a:r>
              <a:rPr lang="en-US" sz="2400" b="1" u="sng" dirty="0" err="1"/>
              <a:t>11k</a:t>
            </a:r>
            <a:r>
              <a:rPr lang="en-US" sz="2400" b="1" u="sng" dirty="0"/>
              <a:t> awarded</a:t>
            </a:r>
          </a:p>
          <a:p>
            <a:pPr marL="514350" lvl="1" indent="-285750" defTabSz="9144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Summertown Christmas lights</a:t>
            </a:r>
          </a:p>
          <a:p>
            <a:pPr marL="514350" lvl="1" indent="-285750" defTabSz="9144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Summertown Coronation bunting</a:t>
            </a:r>
          </a:p>
          <a:p>
            <a:pPr marL="514350" lvl="1" indent="-285750" defTabSz="9144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err="1"/>
              <a:t>AttheBUS</a:t>
            </a:r>
            <a:r>
              <a:rPr lang="en-US" sz="2000" dirty="0"/>
              <a:t> [Cherwell School Art Project]</a:t>
            </a:r>
          </a:p>
          <a:p>
            <a:pPr marL="514350" lvl="1" indent="-285750" defTabSz="9144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Friends of Cutteslowe School [bikes and scooters]</a:t>
            </a:r>
          </a:p>
          <a:p>
            <a:pPr marL="514350" lvl="1" indent="-285750" defTabSz="9144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SHARE Oxford/Library of Things [replacement of petrol driven equipment]</a:t>
            </a:r>
          </a:p>
          <a:p>
            <a:pPr marL="514350" lvl="1" indent="-285750" defTabSz="9144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Sunnymead Minnows [children’s project at Cutteslowe Community Association]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2233C-35D9-774C-91BB-340682F477FD}"/>
              </a:ext>
            </a:extLst>
          </p:cNvPr>
          <p:cNvSpPr txBox="1"/>
          <p:nvPr/>
        </p:nvSpPr>
        <p:spPr>
          <a:xfrm>
            <a:off x="1049571" y="1558455"/>
            <a:ext cx="3156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Community</a:t>
            </a:r>
            <a:br>
              <a:rPr lang="en-US" sz="3600" b="1" dirty="0"/>
            </a:br>
            <a:r>
              <a:rPr lang="en-US" sz="3600" b="1" dirty="0"/>
              <a:t>Infrastructure</a:t>
            </a:r>
            <a:br>
              <a:rPr lang="en-US" sz="3600" b="1" dirty="0"/>
            </a:br>
            <a:r>
              <a:rPr lang="en-US" sz="3600" b="1" dirty="0"/>
              <a:t>Levy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C8F79-B096-7040-837F-FCC2CDBDE1E9}"/>
              </a:ext>
            </a:extLst>
          </p:cNvPr>
          <p:cNvSpPr txBox="1"/>
          <p:nvPr/>
        </p:nvSpPr>
        <p:spPr>
          <a:xfrm>
            <a:off x="3935786" y="5636494"/>
            <a:ext cx="456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/>
              <a:t>2024</a:t>
            </a:r>
            <a:r>
              <a:rPr lang="en-US" sz="2400" b="1" i="1" dirty="0"/>
              <a:t>  Applications window opens 15 January</a:t>
            </a:r>
          </a:p>
        </p:txBody>
      </p:sp>
    </p:spTree>
    <p:extLst>
      <p:ext uri="{BB962C8B-B14F-4D97-AF65-F5344CB8AC3E}">
        <p14:creationId xmlns:p14="http://schemas.microsoft.com/office/powerpoint/2010/main" val="229262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2DF4-9439-4760-64BA-E5502F2D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Forum Working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7789F-4A08-5D5D-6160-FE16334F3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90690"/>
            <a:ext cx="3886200" cy="49044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Alexandra Park</a:t>
            </a:r>
          </a:p>
          <a:p>
            <a:r>
              <a:rPr lang="en-GB" sz="2400" dirty="0"/>
              <a:t>Shared vision poster</a:t>
            </a:r>
          </a:p>
          <a:p>
            <a:r>
              <a:rPr lang="en-GB" sz="2400" dirty="0"/>
              <a:t>Consultation with neighbours</a:t>
            </a:r>
          </a:p>
          <a:p>
            <a:r>
              <a:rPr lang="en-GB" sz="2400" dirty="0"/>
              <a:t>Tree planting by Wytham Wood</a:t>
            </a:r>
          </a:p>
          <a:p>
            <a:r>
              <a:rPr lang="en-GB" sz="2400" dirty="0"/>
              <a:t>Notice Board</a:t>
            </a:r>
          </a:p>
          <a:p>
            <a:endParaRPr lang="en-GB" sz="1900" dirty="0"/>
          </a:p>
          <a:p>
            <a:pPr marL="0" indent="0">
              <a:buNone/>
            </a:pPr>
            <a:r>
              <a:rPr lang="en-GB" b="1" dirty="0"/>
              <a:t>Diamond Place</a:t>
            </a:r>
          </a:p>
          <a:p>
            <a:r>
              <a:rPr lang="en-GB" sz="2400" dirty="0"/>
              <a:t>Community workshops</a:t>
            </a:r>
          </a:p>
          <a:p>
            <a:r>
              <a:rPr lang="en-GB" sz="2400" dirty="0"/>
              <a:t>Engagement with OUD and OCC</a:t>
            </a:r>
          </a:p>
          <a:p>
            <a:r>
              <a:rPr lang="en-GB" sz="2400" dirty="0"/>
              <a:t>Lobbying for Health Centre in Diamond Place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97A19-9029-4189-E73A-96591B64B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690690"/>
            <a:ext cx="3886200" cy="44862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Planning</a:t>
            </a:r>
          </a:p>
          <a:p>
            <a:r>
              <a:rPr lang="en-GB" sz="2400" dirty="0"/>
              <a:t>Review of Neighbourhood Plan</a:t>
            </a:r>
          </a:p>
          <a:p>
            <a:r>
              <a:rPr lang="en-GB" sz="2400" dirty="0"/>
              <a:t>Response to Oxford Local Plan</a:t>
            </a:r>
          </a:p>
          <a:p>
            <a:r>
              <a:rPr lang="en-GB" sz="2400" dirty="0"/>
              <a:t>Response to significant planning applications</a:t>
            </a:r>
          </a:p>
          <a:p>
            <a:r>
              <a:rPr lang="en-GB" sz="2400" dirty="0"/>
              <a:t>Response to government guidance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b="1" dirty="0"/>
              <a:t>Transport</a:t>
            </a:r>
          </a:p>
          <a:p>
            <a:r>
              <a:rPr lang="en-GB" sz="2400" dirty="0"/>
              <a:t>Representation on local transport groups [City &amp; County]</a:t>
            </a:r>
          </a:p>
          <a:p>
            <a:r>
              <a:rPr lang="en-GB" sz="2400" dirty="0"/>
              <a:t>Bike stands in Summertown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5678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park&#10;&#10;Description automatically generated">
            <a:extLst>
              <a:ext uri="{FF2B5EF4-FFF2-40B4-BE49-F238E27FC236}">
                <a16:creationId xmlns:a16="http://schemas.microsoft.com/office/drawing/2014/main" id="{A86F7B95-13D3-1848-EFAB-86E2C5CE2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1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9C2C-2C62-F848-BCD9-C155863B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8443"/>
            <a:ext cx="78867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1. Approval of Minutes from AGM 2022 </a:t>
            </a:r>
          </a:p>
        </p:txBody>
      </p:sp>
    </p:spTree>
    <p:extLst>
      <p:ext uri="{BB962C8B-B14F-4D97-AF65-F5344CB8AC3E}">
        <p14:creationId xmlns:p14="http://schemas.microsoft.com/office/powerpoint/2010/main" val="203992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9C2C-2C62-F848-BCD9-C155863B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9848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2. Financial Report 31/10/23 [1]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1606A-819B-14B4-C5B3-E8EAF1907EFC}"/>
              </a:ext>
            </a:extLst>
          </p:cNvPr>
          <p:cNvSpPr txBox="1"/>
          <p:nvPr/>
        </p:nvSpPr>
        <p:spPr>
          <a:xfrm>
            <a:off x="1590402" y="1835411"/>
            <a:ext cx="533400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/>
              <a:t>Income</a:t>
            </a:r>
          </a:p>
          <a:p>
            <a:r>
              <a:rPr lang="en-GB" sz="2800" dirty="0"/>
              <a:t>Friends of the Forum             185</a:t>
            </a:r>
          </a:p>
          <a:p>
            <a:r>
              <a:rPr lang="en-GB" sz="2800" dirty="0"/>
              <a:t>Collections                               295</a:t>
            </a:r>
          </a:p>
          <a:p>
            <a:r>
              <a:rPr lang="en-GB" sz="2800" dirty="0"/>
              <a:t>Alexandra Park			           100</a:t>
            </a:r>
          </a:p>
          <a:p>
            <a:r>
              <a:rPr lang="en-GB" sz="2800" dirty="0"/>
              <a:t>Councillor grant [bulbs]	     200</a:t>
            </a:r>
          </a:p>
          <a:p>
            <a:r>
              <a:rPr lang="en-GB" sz="3200" b="1" dirty="0"/>
              <a:t>Total                                 £780</a:t>
            </a:r>
          </a:p>
        </p:txBody>
      </p:sp>
    </p:spTree>
    <p:extLst>
      <p:ext uri="{BB962C8B-B14F-4D97-AF65-F5344CB8AC3E}">
        <p14:creationId xmlns:p14="http://schemas.microsoft.com/office/powerpoint/2010/main" val="55847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9C2C-2C62-F848-BCD9-C155863B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02" y="51306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2. Financial Report 31/10/23 [2]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FFC83-934D-D578-09E3-1688EE773A14}"/>
              </a:ext>
            </a:extLst>
          </p:cNvPr>
          <p:cNvSpPr txBox="1"/>
          <p:nvPr/>
        </p:nvSpPr>
        <p:spPr>
          <a:xfrm>
            <a:off x="1458684" y="2012800"/>
            <a:ext cx="497477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FF0000"/>
                </a:solidFill>
              </a:rPr>
              <a:t>Expenditure</a:t>
            </a:r>
            <a:endParaRPr lang="en-GB" sz="2400" b="1" u="sng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Website subscription             	 204</a:t>
            </a:r>
          </a:p>
          <a:p>
            <a:r>
              <a:rPr lang="en-GB" sz="2800" dirty="0">
                <a:solidFill>
                  <a:srgbClr val="FF0000"/>
                </a:solidFill>
              </a:rPr>
              <a:t>IT support						 140</a:t>
            </a:r>
          </a:p>
          <a:p>
            <a:r>
              <a:rPr lang="en-GB" sz="2800" dirty="0">
                <a:solidFill>
                  <a:srgbClr val="FF0000"/>
                </a:solidFill>
              </a:rPr>
              <a:t>Diamond Place             	         85</a:t>
            </a:r>
          </a:p>
          <a:p>
            <a:r>
              <a:rPr lang="en-GB" sz="2800" dirty="0">
                <a:solidFill>
                  <a:srgbClr val="FF0000"/>
                </a:solidFill>
              </a:rPr>
              <a:t>Bulbs                                          199</a:t>
            </a:r>
          </a:p>
          <a:p>
            <a:r>
              <a:rPr lang="en-GB" sz="2800" dirty="0">
                <a:solidFill>
                  <a:srgbClr val="FF0000"/>
                </a:solidFill>
              </a:rPr>
              <a:t>Alexandra Park                        	   95</a:t>
            </a:r>
          </a:p>
          <a:p>
            <a:r>
              <a:rPr lang="en-GB" sz="2800" dirty="0">
                <a:solidFill>
                  <a:srgbClr val="FF0000"/>
                </a:solidFill>
              </a:rPr>
              <a:t>Playground Mural            	       114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Total                                  £837</a:t>
            </a:r>
            <a:r>
              <a:rPr lang="en-GB" sz="3200" b="1" dirty="0">
                <a:solidFill>
                  <a:schemeClr val="bg1"/>
                </a:solidFill>
              </a:rPr>
              <a:t>  </a:t>
            </a:r>
            <a:r>
              <a:rPr lang="en-GB" sz="2800" b="1" dirty="0">
                <a:solidFill>
                  <a:schemeClr val="bg1"/>
                </a:solidFill>
              </a:rPr>
              <a:t>                        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3308135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940</Words>
  <Application>Microsoft Office PowerPoint</Application>
  <PresentationFormat>On-screen Show (4:3)</PresentationFormat>
  <Paragraphs>150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Wingdings</vt:lpstr>
      <vt:lpstr>Office Theme</vt:lpstr>
      <vt:lpstr>PowerPoint Presentation</vt:lpstr>
      <vt:lpstr> </vt:lpstr>
      <vt:lpstr>PowerPoint Presentation</vt:lpstr>
      <vt:lpstr>PowerPoint Presentation</vt:lpstr>
      <vt:lpstr>Forum Working Groups</vt:lpstr>
      <vt:lpstr>PowerPoint Presentation</vt:lpstr>
      <vt:lpstr>1. Approval of Minutes from AGM 2022 </vt:lpstr>
      <vt:lpstr>2. Financial Report 31/10/23 [1]</vt:lpstr>
      <vt:lpstr>2. Financial Report 31/10/23 [2]</vt:lpstr>
      <vt:lpstr>2. Financial Report 31/10/23 [3]</vt:lpstr>
      <vt:lpstr> 2. Financial Report 31/10/23 [4] Next year</vt:lpstr>
      <vt:lpstr>PowerPoint Presentation</vt:lpstr>
      <vt:lpstr>Henk van Es</vt:lpstr>
      <vt:lpstr>4. Approval of Amendments to Constitution re  CIL funds</vt:lpstr>
      <vt:lpstr>5. AOB</vt:lpstr>
      <vt:lpstr>Refreshment break </vt:lpstr>
      <vt:lpstr> </vt:lpstr>
      <vt:lpstr>OPEN FORUM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Summertown &amp; St Margaret’s Neighbourhood Forum</dc:title>
  <dc:creator>Shamus Donald</dc:creator>
  <cp:lastModifiedBy>Natasha Robinson</cp:lastModifiedBy>
  <cp:revision>33</cp:revision>
  <cp:lastPrinted>2022-11-01T11:26:34Z</cp:lastPrinted>
  <dcterms:created xsi:type="dcterms:W3CDTF">2022-10-25T13:45:34Z</dcterms:created>
  <dcterms:modified xsi:type="dcterms:W3CDTF">2023-11-21T22:50:02Z</dcterms:modified>
</cp:coreProperties>
</file>