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2" r:id="rId7"/>
    <p:sldId id="261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348"/>
    <p:restoredTop sz="94624"/>
  </p:normalViewPr>
  <p:slideViewPr>
    <p:cSldViewPr snapToGrid="0" snapToObjects="1">
      <p:cViewPr varScale="1">
        <p:scale>
          <a:sx n="68" d="100"/>
          <a:sy n="68" d="100"/>
        </p:scale>
        <p:origin x="60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2F54C-0BB7-BA4F-9233-28826B0B6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DF62FF-86A1-A44A-930E-6DD32EA402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3665F-56DC-A84F-94DA-27F040745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B08D-B7BC-D847-95DB-40B18CFB84CB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90742-2CC7-244D-9F48-DE2EB6035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80295-0010-4344-85D4-1C2A67E88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0050-7031-B343-A1FE-D4B94B80C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01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F39A9-7E31-3B44-88AE-00BB8623B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FAB959-9297-D549-B1EB-76567C7477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A075F-D203-C845-86EF-AE7A4B141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B08D-B7BC-D847-95DB-40B18CFB84CB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EAE17-174F-364F-90D7-297646EE3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55B62-2908-D84A-A4DF-6A6DB64F5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0050-7031-B343-A1FE-D4B94B80C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013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E53EAD-DDB1-5B46-B7AC-A1B9AF9EDD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175920-4CF9-7342-93F5-B974B61C2E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28CC02-67F6-E64B-9D08-2D0FFBD47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B08D-B7BC-D847-95DB-40B18CFB84CB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ECB8C-4DF9-CD48-8BED-4E923D836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D06A1-367F-0E4D-862E-D1097572F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0050-7031-B343-A1FE-D4B94B80C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57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E680C-D593-6B48-AEAD-6E697526C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6B355-752D-3C4C-9510-C188CF645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6DF18-5B55-2B4F-8AA8-05FBD08C3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B08D-B7BC-D847-95DB-40B18CFB84CB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9D8E62-9B15-A348-A56C-5AD5AB952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DB015-AAAB-ED46-9CAF-1AC14336D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0050-7031-B343-A1FE-D4B94B80C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505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92E27-DA8C-8D41-B3D9-612CD5D50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305580-DC85-B740-A295-D2450C277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58B58-C539-504A-8144-C574E94F8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B08D-B7BC-D847-95DB-40B18CFB84CB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D76B6-B74A-C64E-89B5-410CB95A8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4C070-9990-FC42-BC12-F29470B45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0050-7031-B343-A1FE-D4B94B80C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59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43F8D-B642-A446-BF9D-6B3AF9A6F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31D8F-5CB8-FC45-ABD2-930019821C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65EAA0-CD14-5C49-B0E9-6F9A28EC28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5A698A-5FC4-FF43-8E80-AC0339CE2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B08D-B7BC-D847-95DB-40B18CFB84CB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972B50-90C8-1345-8E38-2BBDB953A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F8389-C1AB-694A-B562-823A1B185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0050-7031-B343-A1FE-D4B94B80C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91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CD56A-AAD3-4A4A-B808-52582D496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8D6573-ACB0-F84E-B0DF-B974445C8A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2822B-9C8F-8342-9E47-7D371FD922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2448DB-56DE-4F4C-A966-B1C1F42216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C35D6F-C352-014A-A120-900DB8C3BB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ACA7EC-52BE-FE47-AC7B-69A002B3A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B08D-B7BC-D847-95DB-40B18CFB84CB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524826-BB3C-AF40-B632-E7598C50D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FA8EA8-491A-324F-BF22-AE3846D64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0050-7031-B343-A1FE-D4B94B80C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433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D1EED-D0A7-264A-A601-4693A715E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93C911-B01C-864A-8BE3-E58456498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B08D-B7BC-D847-95DB-40B18CFB84CB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3E9D7D-7A24-6345-91F0-F9089C1E2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900122-A03D-7A41-83CD-91D15DBE4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0050-7031-B343-A1FE-D4B94B80C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63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E5BA29-B96B-0E43-ADBB-29A674E75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B08D-B7BC-D847-95DB-40B18CFB84CB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C87763-F018-1F4D-B99D-05F71837B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96A29F-42E2-F243-BC37-5551CD81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0050-7031-B343-A1FE-D4B94B80C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570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DBE99-46D0-7842-A78D-FE98594D2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DCD98-F967-904A-BCAB-50CF27A21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528E39-42E8-C341-A087-5133613A0F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54F534-EF5B-A945-B567-5E37D7A74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B08D-B7BC-D847-95DB-40B18CFB84CB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269D6D-FCAC-E047-8834-B3F81820F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F14786-1B1B-D048-9864-69474BB3B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0050-7031-B343-A1FE-D4B94B80C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01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C2FE4-32BF-614E-89E5-5892870D3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0BEE1D-FAB2-6A49-B67F-93511EC4F8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8C4875-57BF-7044-A214-F73A81FAA8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14F4F9-4FF8-6747-AE55-4A12C6D3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B08D-B7BC-D847-95DB-40B18CFB84CB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CAFD48-65CF-F348-A432-4E776921C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C84B46-D04A-B448-B3E4-2C9F695A1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0050-7031-B343-A1FE-D4B94B80C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C610E6-6945-534A-A4FD-54FBF99FB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7E5F7F-9279-DF45-8C88-111CE884D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A47D1-32FF-A143-BEA2-665CCCDF5C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DB08D-B7BC-D847-95DB-40B18CFB84CB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1662F-9D76-AD42-B3F7-16F58F8BDD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D252E-64DB-2F49-A336-E41FC8B892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50050-7031-B343-A1FE-D4B94B80C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353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amond Place Development boundary">
            <a:extLst>
              <a:ext uri="{FF2B5EF4-FFF2-40B4-BE49-F238E27FC236}">
                <a16:creationId xmlns:a16="http://schemas.microsoft.com/office/drawing/2014/main" id="{99A191F8-8DD3-BE45-B0B0-E1C68734A4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" r="1362"/>
          <a:stretch/>
        </p:blipFill>
        <p:spPr bwMode="auto">
          <a:xfrm>
            <a:off x="2210766" y="1982067"/>
            <a:ext cx="7465671" cy="3879948"/>
          </a:xfrm>
          <a:prstGeom prst="roundRect">
            <a:avLst>
              <a:gd name="adj" fmla="val 562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65B81E-9E99-6643-B891-35DED44D6BC6}"/>
              </a:ext>
            </a:extLst>
          </p:cNvPr>
          <p:cNvSpPr txBox="1"/>
          <p:nvPr/>
        </p:nvSpPr>
        <p:spPr>
          <a:xfrm>
            <a:off x="620326" y="534320"/>
            <a:ext cx="113656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CASE FOR DIAMOND PLACE</a:t>
            </a:r>
          </a:p>
        </p:txBody>
      </p:sp>
    </p:spTree>
    <p:extLst>
      <p:ext uri="{BB962C8B-B14F-4D97-AF65-F5344CB8AC3E}">
        <p14:creationId xmlns:p14="http://schemas.microsoft.com/office/powerpoint/2010/main" val="443869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45FC8F-10B9-CB44-BF5B-C30BBEC2B760}"/>
              </a:ext>
            </a:extLst>
          </p:cNvPr>
          <p:cNvSpPr txBox="1"/>
          <p:nvPr/>
        </p:nvSpPr>
        <p:spPr>
          <a:xfrm>
            <a:off x="961965" y="280140"/>
            <a:ext cx="10268069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THEN:</a:t>
            </a:r>
          </a:p>
          <a:p>
            <a:endParaRPr lang="en-US" sz="3200" dirty="0">
              <a:solidFill>
                <a:schemeClr val="accen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IDENTIFY PRIORITIES AND IF NECESSARY: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DEVELOP PLAN IN PHASES </a:t>
            </a:r>
          </a:p>
          <a:p>
            <a:endParaRPr lang="en-US" sz="4000" dirty="0">
              <a:solidFill>
                <a:schemeClr val="accen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40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Diamond Place with its health and community </a:t>
            </a:r>
            <a:r>
              <a:rPr lang="en-US" sz="4000" dirty="0" err="1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centre</a:t>
            </a:r>
            <a:r>
              <a:rPr lang="en-US" sz="40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cannot wait for another</a:t>
            </a:r>
          </a:p>
          <a:p>
            <a:r>
              <a:rPr lang="en-US" sz="40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5+ years. </a:t>
            </a:r>
          </a:p>
        </p:txBody>
      </p:sp>
    </p:spTree>
    <p:extLst>
      <p:ext uri="{BB962C8B-B14F-4D97-AF65-F5344CB8AC3E}">
        <p14:creationId xmlns:p14="http://schemas.microsoft.com/office/powerpoint/2010/main" val="2329220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45FC8F-10B9-CB44-BF5B-C30BBEC2B760}"/>
              </a:ext>
            </a:extLst>
          </p:cNvPr>
          <p:cNvSpPr txBox="1"/>
          <p:nvPr/>
        </p:nvSpPr>
        <p:spPr>
          <a:xfrm>
            <a:off x="1277498" y="1336208"/>
            <a:ext cx="96370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objective of the Community Plan campaign is to press for a development of Diamond Place based on a holistic and potentially award winning 21</a:t>
            </a:r>
            <a:r>
              <a:rPr lang="en-US" sz="4800" baseline="300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</a:t>
            </a:r>
            <a:r>
              <a:rPr lang="en-US" sz="4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century design</a:t>
            </a:r>
            <a:r>
              <a:rPr lang="en-US" sz="40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76322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45FC8F-10B9-CB44-BF5B-C30BBEC2B760}"/>
              </a:ext>
            </a:extLst>
          </p:cNvPr>
          <p:cNvSpPr txBox="1"/>
          <p:nvPr/>
        </p:nvSpPr>
        <p:spPr>
          <a:xfrm>
            <a:off x="920661" y="653629"/>
            <a:ext cx="96370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ASPECTS TO BE</a:t>
            </a:r>
          </a:p>
          <a:p>
            <a:r>
              <a:rPr lang="en-US" sz="66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CONSIDERED. </a:t>
            </a:r>
          </a:p>
          <a:p>
            <a:endParaRPr lang="en-US" sz="6600" dirty="0">
              <a:solidFill>
                <a:schemeClr val="accen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6600" dirty="0">
              <a:solidFill>
                <a:schemeClr val="accen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2290" name="Picture 2" descr="Free Cartoon Confused Face, Download Free Cartoon Confused Face png images,  Free ClipArts on Clipart Library">
            <a:extLst>
              <a:ext uri="{FF2B5EF4-FFF2-40B4-BE49-F238E27FC236}">
                <a16:creationId xmlns:a16="http://schemas.microsoft.com/office/drawing/2014/main" id="{C77A9CE2-B440-F94C-ADE8-7213974AC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215" y="1863322"/>
            <a:ext cx="4349124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004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2453BE-A8FD-A947-8547-D98671203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279" y="0"/>
            <a:ext cx="12388557" cy="69685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823BC61-C5B4-F945-BCD3-25807B607C3E}"/>
              </a:ext>
            </a:extLst>
          </p:cNvPr>
          <p:cNvSpPr/>
          <p:nvPr/>
        </p:nvSpPr>
        <p:spPr>
          <a:xfrm>
            <a:off x="581890" y="451263"/>
            <a:ext cx="10652167" cy="914400"/>
          </a:xfrm>
          <a:prstGeom prst="rect">
            <a:avLst/>
          </a:prstGeom>
          <a:solidFill>
            <a:schemeClr val="accent1">
              <a:alpha val="7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DIAMOND PLACE – THE BIGGER PICTURE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1FEE5F-EA48-E444-AB2D-F25C9E5773DD}"/>
              </a:ext>
            </a:extLst>
          </p:cNvPr>
          <p:cNvSpPr/>
          <p:nvPr/>
        </p:nvSpPr>
        <p:spPr>
          <a:xfrm>
            <a:off x="581890" y="1816926"/>
            <a:ext cx="10747170" cy="4417619"/>
          </a:xfrm>
          <a:prstGeom prst="rect">
            <a:avLst/>
          </a:prstGeom>
          <a:solidFill>
            <a:schemeClr val="accent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WELL-CONNECTED, PERMEABLE, DELIGHTFUL, SAFE, NEIGHBOURLY, BIO &amp; PEOPLE DIVERSE, LOW ENERGY = SUSTAINABLE &amp; LONG LASTING</a:t>
            </a:r>
          </a:p>
        </p:txBody>
      </p:sp>
    </p:spTree>
    <p:extLst>
      <p:ext uri="{BB962C8B-B14F-4D97-AF65-F5344CB8AC3E}">
        <p14:creationId xmlns:p14="http://schemas.microsoft.com/office/powerpoint/2010/main" val="3376348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2453BE-A8FD-A947-8547-D98671203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279" y="0"/>
            <a:ext cx="12388557" cy="6968564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89C1F9A-6D0C-F64D-BF0A-5D75497E22C5}"/>
              </a:ext>
            </a:extLst>
          </p:cNvPr>
          <p:cNvSpPr/>
          <p:nvPr/>
        </p:nvSpPr>
        <p:spPr>
          <a:xfrm>
            <a:off x="451261" y="91316"/>
            <a:ext cx="4360582" cy="191736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EWERT PLACE</a:t>
            </a:r>
          </a:p>
          <a:p>
            <a:pPr algn="ctr"/>
            <a:r>
              <a:rPr lang="en-US" dirty="0"/>
              <a:t>NORTH ENTRANCE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TRANSPARENT FACADES AND ACTIVE EDGES. DEVELOPMENT OPPORTUNITIES FOR THE ENTRANCE TO PUBLIC CAR PARK.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DCD75DC-F4E2-A74E-A26E-5BA3CF734E42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2631552" y="2008682"/>
            <a:ext cx="1956281" cy="1150154"/>
          </a:xfrm>
          <a:prstGeom prst="line">
            <a:avLst/>
          </a:prstGeom>
          <a:ln w="571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7C8913F-08C5-024F-AE66-513A35C64779}"/>
              </a:ext>
            </a:extLst>
          </p:cNvPr>
          <p:cNvSpPr/>
          <p:nvPr/>
        </p:nvSpPr>
        <p:spPr>
          <a:xfrm>
            <a:off x="514928" y="3817934"/>
            <a:ext cx="3747009" cy="294875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DIAMOND PLACE</a:t>
            </a:r>
          </a:p>
          <a:p>
            <a:pPr algn="ctr"/>
            <a:r>
              <a:rPr lang="en-US" dirty="0"/>
              <a:t>MIDDLE ENTRANCE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 TREE-LINED. WELL-LIT BOULEVARD TO FOCAL POINT. GREENED-UP ENTRANCE GABLES. PRIORTY WALKING AND CYCLING. </a:t>
            </a:r>
          </a:p>
          <a:p>
            <a:pPr algn="ctr"/>
            <a:r>
              <a:rPr lang="en-US" dirty="0"/>
              <a:t>NO ENTRANCE TO CAR PARK.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A2A9591-8797-5849-9334-9C1D05A8A64A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4261937" y="4152275"/>
            <a:ext cx="819729" cy="1140034"/>
          </a:xfrm>
          <a:prstGeom prst="line">
            <a:avLst/>
          </a:prstGeom>
          <a:ln w="571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0928607-2258-1F49-B4EB-9664FBE4DC84}"/>
              </a:ext>
            </a:extLst>
          </p:cNvPr>
          <p:cNvSpPr/>
          <p:nvPr/>
        </p:nvSpPr>
        <p:spPr>
          <a:xfrm>
            <a:off x="7930065" y="1011246"/>
            <a:ext cx="3747008" cy="294875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FERRY POOL ROAD</a:t>
            </a:r>
          </a:p>
          <a:p>
            <a:pPr algn="ctr"/>
            <a:r>
              <a:rPr lang="en-US" dirty="0"/>
              <a:t>SOUTH ENTRANCE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 SAFE TURNING LANE. TREE-LINED. WELL-LIT BOULEVARD. TRAFFIC CALMING. ON-STREET PARKING.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C77BF28-CC0D-4344-8230-E0F6047E0292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8394495" y="3959996"/>
            <a:ext cx="1409074" cy="2455794"/>
          </a:xfrm>
          <a:prstGeom prst="line">
            <a:avLst/>
          </a:prstGeom>
          <a:ln w="571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6666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2453BE-A8FD-A947-8547-D98671203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279" y="0"/>
            <a:ext cx="12388557" cy="6968564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89C1F9A-6D0C-F64D-BF0A-5D75497E22C5}"/>
              </a:ext>
            </a:extLst>
          </p:cNvPr>
          <p:cNvSpPr/>
          <p:nvPr/>
        </p:nvSpPr>
        <p:spPr>
          <a:xfrm>
            <a:off x="244754" y="1664073"/>
            <a:ext cx="4360582" cy="91993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SHARED STREET</a:t>
            </a:r>
          </a:p>
          <a:p>
            <a:pPr algn="ctr"/>
            <a:r>
              <a:rPr lang="en-US" sz="2000" dirty="0"/>
              <a:t>CALMING, SURFACE DETAIL</a:t>
            </a:r>
          </a:p>
          <a:p>
            <a:pPr algn="ctr"/>
            <a:r>
              <a:rPr lang="en-US" sz="2000" dirty="0"/>
              <a:t>10 MPH LIMIT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7C8913F-08C5-024F-AE66-513A35C64779}"/>
              </a:ext>
            </a:extLst>
          </p:cNvPr>
          <p:cNvSpPr/>
          <p:nvPr/>
        </p:nvSpPr>
        <p:spPr>
          <a:xfrm>
            <a:off x="54086" y="4273997"/>
            <a:ext cx="4072905" cy="108385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PLANT TREES TO ENRICH CORNER TO OAKTHORPE ROAD</a:t>
            </a:r>
            <a:endParaRPr lang="en-US" dirty="0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0928607-2258-1F49-B4EB-9664FBE4DC84}"/>
              </a:ext>
            </a:extLst>
          </p:cNvPr>
          <p:cNvSpPr/>
          <p:nvPr/>
        </p:nvSpPr>
        <p:spPr>
          <a:xfrm>
            <a:off x="6876938" y="3732072"/>
            <a:ext cx="3282578" cy="205527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PEDESTRIAN AND CYCLE PRIORITY DOG-LEG CROSSING</a:t>
            </a:r>
          </a:p>
          <a:p>
            <a:pPr algn="ctr"/>
            <a:r>
              <a:rPr lang="en-US" sz="2400" dirty="0"/>
              <a:t>WITH SURFACE DETAIL</a:t>
            </a:r>
            <a:endParaRPr lang="en-US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A49458B-C2D2-9941-B7CF-4FE1F8C0668C}"/>
              </a:ext>
            </a:extLst>
          </p:cNvPr>
          <p:cNvSpPr/>
          <p:nvPr/>
        </p:nvSpPr>
        <p:spPr>
          <a:xfrm rot="20539626">
            <a:off x="4125651" y="3081838"/>
            <a:ext cx="959371" cy="155153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D0F8DF0-97AC-8148-BB6B-A3E0C03C8409}"/>
              </a:ext>
            </a:extLst>
          </p:cNvPr>
          <p:cNvCxnSpPr>
            <a:cxnSpLocks/>
            <a:stCxn id="25" idx="1"/>
            <a:endCxn id="13" idx="3"/>
          </p:cNvCxnSpPr>
          <p:nvPr/>
        </p:nvCxnSpPr>
        <p:spPr>
          <a:xfrm flipH="1" flipV="1">
            <a:off x="5062383" y="3711981"/>
            <a:ext cx="1814555" cy="1047726"/>
          </a:xfrm>
          <a:prstGeom prst="line">
            <a:avLst/>
          </a:prstGeom>
          <a:ln w="571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1">
            <a:extLst>
              <a:ext uri="{FF2B5EF4-FFF2-40B4-BE49-F238E27FC236}">
                <a16:creationId xmlns:a16="http://schemas.microsoft.com/office/drawing/2014/main" id="{976EBF9B-F24E-FA40-A477-B7A862211F06}"/>
              </a:ext>
            </a:extLst>
          </p:cNvPr>
          <p:cNvSpPr/>
          <p:nvPr/>
        </p:nvSpPr>
        <p:spPr>
          <a:xfrm>
            <a:off x="3490546" y="3903785"/>
            <a:ext cx="2031023" cy="342900"/>
          </a:xfrm>
          <a:custGeom>
            <a:avLst/>
            <a:gdLst>
              <a:gd name="connsiteX0" fmla="*/ 0 w 1978269"/>
              <a:gd name="connsiteY0" fmla="*/ 237392 h 342900"/>
              <a:gd name="connsiteX1" fmla="*/ 0 w 1978269"/>
              <a:gd name="connsiteY1" fmla="*/ 237392 h 342900"/>
              <a:gd name="connsiteX2" fmla="*/ 1028700 w 1978269"/>
              <a:gd name="connsiteY2" fmla="*/ 0 h 342900"/>
              <a:gd name="connsiteX3" fmla="*/ 1116623 w 1978269"/>
              <a:gd name="connsiteY3" fmla="*/ 342900 h 342900"/>
              <a:gd name="connsiteX4" fmla="*/ 1978269 w 1978269"/>
              <a:gd name="connsiteY4" fmla="*/ 175846 h 342900"/>
              <a:gd name="connsiteX0" fmla="*/ 52754 w 2031023"/>
              <a:gd name="connsiteY0" fmla="*/ 237392 h 342900"/>
              <a:gd name="connsiteX1" fmla="*/ 0 w 2031023"/>
              <a:gd name="connsiteY1" fmla="*/ 184638 h 342900"/>
              <a:gd name="connsiteX2" fmla="*/ 1081454 w 2031023"/>
              <a:gd name="connsiteY2" fmla="*/ 0 h 342900"/>
              <a:gd name="connsiteX3" fmla="*/ 1169377 w 2031023"/>
              <a:gd name="connsiteY3" fmla="*/ 342900 h 342900"/>
              <a:gd name="connsiteX4" fmla="*/ 2031023 w 2031023"/>
              <a:gd name="connsiteY4" fmla="*/ 175846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1023" h="342900">
                <a:moveTo>
                  <a:pt x="52754" y="237392"/>
                </a:moveTo>
                <a:lnTo>
                  <a:pt x="0" y="184638"/>
                </a:lnTo>
                <a:lnTo>
                  <a:pt x="1081454" y="0"/>
                </a:lnTo>
                <a:lnTo>
                  <a:pt x="1169377" y="342900"/>
                </a:lnTo>
                <a:lnTo>
                  <a:pt x="2031023" y="175846"/>
                </a:lnTo>
              </a:path>
            </a:pathLst>
          </a:custGeom>
          <a:noFill/>
          <a:ln w="762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033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2453BE-A8FD-A947-8547-D98671203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279" y="0"/>
            <a:ext cx="12388557" cy="6968564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89C1F9A-6D0C-F64D-BF0A-5D75497E22C5}"/>
              </a:ext>
            </a:extLst>
          </p:cNvPr>
          <p:cNvSpPr/>
          <p:nvPr/>
        </p:nvSpPr>
        <p:spPr>
          <a:xfrm>
            <a:off x="1742279" y="4073718"/>
            <a:ext cx="3700229" cy="81787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WINDOWS TO GYM</a:t>
            </a:r>
          </a:p>
          <a:p>
            <a:pPr algn="ctr"/>
            <a:r>
              <a:rPr lang="en-US" dirty="0"/>
              <a:t>FOR ACTIVE EDGE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7C8913F-08C5-024F-AE66-513A35C64779}"/>
              </a:ext>
            </a:extLst>
          </p:cNvPr>
          <p:cNvSpPr/>
          <p:nvPr/>
        </p:nvSpPr>
        <p:spPr>
          <a:xfrm>
            <a:off x="7169175" y="1439208"/>
            <a:ext cx="4360582" cy="181690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LANDMARK ENTRANCE</a:t>
            </a:r>
          </a:p>
          <a:p>
            <a:pPr algn="ctr"/>
            <a:endParaRPr lang="en-US" sz="2400" dirty="0"/>
          </a:p>
          <a:p>
            <a:pPr algn="ctr"/>
            <a:r>
              <a:rPr lang="en-US" sz="2000" dirty="0"/>
              <a:t>RICH CORNER FACADES TO ADJACENT HOUSING</a:t>
            </a:r>
            <a:endParaRPr lang="en-US" sz="1600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A49458B-C2D2-9941-B7CF-4FE1F8C0668C}"/>
              </a:ext>
            </a:extLst>
          </p:cNvPr>
          <p:cNvSpPr/>
          <p:nvPr/>
        </p:nvSpPr>
        <p:spPr>
          <a:xfrm rot="19931555">
            <a:off x="7530502" y="4950805"/>
            <a:ext cx="959371" cy="178657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D0F8DF0-97AC-8148-BB6B-A3E0C03C8409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7680011" y="3256113"/>
            <a:ext cx="1669455" cy="1995156"/>
          </a:xfrm>
          <a:prstGeom prst="line">
            <a:avLst/>
          </a:prstGeom>
          <a:ln w="571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02B704A-40A8-5D44-A43B-3EDC7702D035}"/>
              </a:ext>
            </a:extLst>
          </p:cNvPr>
          <p:cNvSpPr/>
          <p:nvPr/>
        </p:nvSpPr>
        <p:spPr>
          <a:xfrm>
            <a:off x="1455836" y="1882062"/>
            <a:ext cx="3700229" cy="81787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COMMUNITY GREEN</a:t>
            </a:r>
            <a:endParaRPr lang="en-US" sz="16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D4A5C89-15FA-0345-92D1-C5FACED05571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5442508" y="4482653"/>
            <a:ext cx="1906982" cy="466537"/>
          </a:xfrm>
          <a:prstGeom prst="line">
            <a:avLst/>
          </a:prstGeom>
          <a:ln w="571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2B4B6A7-2ED3-7441-AB8B-0CBC28CC4789}"/>
              </a:ext>
            </a:extLst>
          </p:cNvPr>
          <p:cNvCxnSpPr>
            <a:cxnSpLocks/>
          </p:cNvCxnSpPr>
          <p:nvPr/>
        </p:nvCxnSpPr>
        <p:spPr>
          <a:xfrm>
            <a:off x="5130145" y="2110614"/>
            <a:ext cx="1900768" cy="2471380"/>
          </a:xfrm>
          <a:prstGeom prst="line">
            <a:avLst/>
          </a:prstGeom>
          <a:ln w="571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6664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2453BE-A8FD-A947-8547-D98671203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279" y="0"/>
            <a:ext cx="12388557" cy="6968564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89C1F9A-6D0C-F64D-BF0A-5D75497E22C5}"/>
              </a:ext>
            </a:extLst>
          </p:cNvPr>
          <p:cNvSpPr/>
          <p:nvPr/>
        </p:nvSpPr>
        <p:spPr>
          <a:xfrm>
            <a:off x="1742279" y="4073718"/>
            <a:ext cx="3700229" cy="81787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LEISURE CENTRE</a:t>
            </a:r>
          </a:p>
          <a:p>
            <a:pPr algn="ctr"/>
            <a:r>
              <a:rPr lang="en-US" dirty="0"/>
              <a:t>TRANSPARENT FACADES</a:t>
            </a:r>
            <a:endParaRPr lang="en-US" sz="12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7C8913F-08C5-024F-AE66-513A35C64779}"/>
              </a:ext>
            </a:extLst>
          </p:cNvPr>
          <p:cNvSpPr/>
          <p:nvPr/>
        </p:nvSpPr>
        <p:spPr>
          <a:xfrm>
            <a:off x="6996623" y="2110614"/>
            <a:ext cx="4360582" cy="117318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HOUSING</a:t>
            </a:r>
          </a:p>
          <a:p>
            <a:pPr algn="ctr"/>
            <a:r>
              <a:rPr lang="en-US" dirty="0"/>
              <a:t>FRONT DOORS ON TO STREET AND BALCONIES</a:t>
            </a:r>
            <a:endParaRPr lang="en-US" sz="12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D0F8DF0-97AC-8148-BB6B-A3E0C03C8409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7854696" y="3283799"/>
            <a:ext cx="1322218" cy="817870"/>
          </a:xfrm>
          <a:prstGeom prst="line">
            <a:avLst/>
          </a:prstGeom>
          <a:ln w="571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02B704A-40A8-5D44-A43B-3EDC7702D035}"/>
              </a:ext>
            </a:extLst>
          </p:cNvPr>
          <p:cNvSpPr/>
          <p:nvPr/>
        </p:nvSpPr>
        <p:spPr>
          <a:xfrm>
            <a:off x="1854926" y="1201784"/>
            <a:ext cx="3448594" cy="177001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HEALTH, COMMUNITY CENTRE &amp; PUBLIC CONVENIENCES</a:t>
            </a:r>
          </a:p>
          <a:p>
            <a:pPr algn="ctr"/>
            <a:r>
              <a:rPr lang="en-US" dirty="0"/>
              <a:t>FACING THE GREEN</a:t>
            </a:r>
          </a:p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D4A5C89-15FA-0345-92D1-C5FACED05571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5442508" y="4482653"/>
            <a:ext cx="1141172" cy="0"/>
          </a:xfrm>
          <a:prstGeom prst="line">
            <a:avLst/>
          </a:prstGeom>
          <a:ln w="571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2B4B6A7-2ED3-7441-AB8B-0CBC28CC4789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5303520" y="2086792"/>
            <a:ext cx="1069848" cy="1986926"/>
          </a:xfrm>
          <a:prstGeom prst="line">
            <a:avLst/>
          </a:prstGeom>
          <a:ln w="571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6988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2453BE-A8FD-A947-8547-D98671203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279" y="0"/>
            <a:ext cx="12388557" cy="6968564"/>
          </a:xfrm>
          <a:prstGeom prst="rect">
            <a:avLst/>
          </a:prstGeom>
        </p:spPr>
      </p:pic>
      <p:sp>
        <p:nvSpPr>
          <p:cNvPr id="2" name="Freeform 1">
            <a:extLst>
              <a:ext uri="{FF2B5EF4-FFF2-40B4-BE49-F238E27FC236}">
                <a16:creationId xmlns:a16="http://schemas.microsoft.com/office/drawing/2014/main" id="{41C6DC49-3C65-2145-8EE0-B571C712687D}"/>
              </a:ext>
            </a:extLst>
          </p:cNvPr>
          <p:cNvSpPr/>
          <p:nvPr/>
        </p:nvSpPr>
        <p:spPr>
          <a:xfrm>
            <a:off x="4423718" y="2730843"/>
            <a:ext cx="3978876" cy="3793526"/>
          </a:xfrm>
          <a:custGeom>
            <a:avLst/>
            <a:gdLst>
              <a:gd name="connsiteX0" fmla="*/ 3163330 w 3163330"/>
              <a:gd name="connsiteY0" fmla="*/ 3410465 h 3410465"/>
              <a:gd name="connsiteX1" fmla="*/ 1421027 w 3163330"/>
              <a:gd name="connsiteY1" fmla="*/ 518983 h 3410465"/>
              <a:gd name="connsiteX2" fmla="*/ 531340 w 3163330"/>
              <a:gd name="connsiteY2" fmla="*/ 914400 h 3410465"/>
              <a:gd name="connsiteX3" fmla="*/ 0 w 3163330"/>
              <a:gd name="connsiteY3" fmla="*/ 0 h 3410465"/>
              <a:gd name="connsiteX0" fmla="*/ 3163330 w 3163330"/>
              <a:gd name="connsiteY0" fmla="*/ 3410465 h 3410465"/>
              <a:gd name="connsiteX1" fmla="*/ 1408671 w 3163330"/>
              <a:gd name="connsiteY1" fmla="*/ 654908 h 3410465"/>
              <a:gd name="connsiteX2" fmla="*/ 531340 w 3163330"/>
              <a:gd name="connsiteY2" fmla="*/ 914400 h 3410465"/>
              <a:gd name="connsiteX3" fmla="*/ 0 w 3163330"/>
              <a:gd name="connsiteY3" fmla="*/ 0 h 3410465"/>
              <a:gd name="connsiteX0" fmla="*/ 3163330 w 3163330"/>
              <a:gd name="connsiteY0" fmla="*/ 3410465 h 3410465"/>
              <a:gd name="connsiteX1" fmla="*/ 1482812 w 3163330"/>
              <a:gd name="connsiteY1" fmla="*/ 630194 h 3410465"/>
              <a:gd name="connsiteX2" fmla="*/ 531340 w 3163330"/>
              <a:gd name="connsiteY2" fmla="*/ 914400 h 3410465"/>
              <a:gd name="connsiteX3" fmla="*/ 0 w 3163330"/>
              <a:gd name="connsiteY3" fmla="*/ 0 h 3410465"/>
              <a:gd name="connsiteX0" fmla="*/ 3608174 w 3608174"/>
              <a:gd name="connsiteY0" fmla="*/ 3410465 h 3410465"/>
              <a:gd name="connsiteX1" fmla="*/ 1927656 w 3608174"/>
              <a:gd name="connsiteY1" fmla="*/ 630194 h 3410465"/>
              <a:gd name="connsiteX2" fmla="*/ 0 w 3608174"/>
              <a:gd name="connsiteY2" fmla="*/ 1087395 h 3410465"/>
              <a:gd name="connsiteX3" fmla="*/ 444844 w 3608174"/>
              <a:gd name="connsiteY3" fmla="*/ 0 h 3410465"/>
              <a:gd name="connsiteX0" fmla="*/ 3917092 w 3917092"/>
              <a:gd name="connsiteY0" fmla="*/ 3262184 h 3262184"/>
              <a:gd name="connsiteX1" fmla="*/ 2236574 w 3917092"/>
              <a:gd name="connsiteY1" fmla="*/ 481913 h 3262184"/>
              <a:gd name="connsiteX2" fmla="*/ 308918 w 3917092"/>
              <a:gd name="connsiteY2" fmla="*/ 939114 h 3262184"/>
              <a:gd name="connsiteX3" fmla="*/ 0 w 3917092"/>
              <a:gd name="connsiteY3" fmla="*/ 0 h 3262184"/>
              <a:gd name="connsiteX0" fmla="*/ 3917092 w 3917092"/>
              <a:gd name="connsiteY0" fmla="*/ 3262184 h 3262184"/>
              <a:gd name="connsiteX1" fmla="*/ 2273644 w 3917092"/>
              <a:gd name="connsiteY1" fmla="*/ 543697 h 3262184"/>
              <a:gd name="connsiteX2" fmla="*/ 308918 w 3917092"/>
              <a:gd name="connsiteY2" fmla="*/ 939114 h 3262184"/>
              <a:gd name="connsiteX3" fmla="*/ 0 w 3917092"/>
              <a:gd name="connsiteY3" fmla="*/ 0 h 3262184"/>
              <a:gd name="connsiteX0" fmla="*/ 3917092 w 3917092"/>
              <a:gd name="connsiteY0" fmla="*/ 3262184 h 3262184"/>
              <a:gd name="connsiteX1" fmla="*/ 2273644 w 3917092"/>
              <a:gd name="connsiteY1" fmla="*/ 543697 h 3262184"/>
              <a:gd name="connsiteX2" fmla="*/ 1112108 w 3917092"/>
              <a:gd name="connsiteY2" fmla="*/ 778476 h 3262184"/>
              <a:gd name="connsiteX3" fmla="*/ 0 w 3917092"/>
              <a:gd name="connsiteY3" fmla="*/ 0 h 3262184"/>
              <a:gd name="connsiteX0" fmla="*/ 3188043 w 3188043"/>
              <a:gd name="connsiteY0" fmla="*/ 3385751 h 3385751"/>
              <a:gd name="connsiteX1" fmla="*/ 1544595 w 3188043"/>
              <a:gd name="connsiteY1" fmla="*/ 667264 h 3385751"/>
              <a:gd name="connsiteX2" fmla="*/ 383059 w 3188043"/>
              <a:gd name="connsiteY2" fmla="*/ 902043 h 3385751"/>
              <a:gd name="connsiteX3" fmla="*/ 0 w 3188043"/>
              <a:gd name="connsiteY3" fmla="*/ 0 h 3385751"/>
              <a:gd name="connsiteX0" fmla="*/ 3707027 w 3707027"/>
              <a:gd name="connsiteY0" fmla="*/ 3385751 h 3385751"/>
              <a:gd name="connsiteX1" fmla="*/ 2063579 w 3707027"/>
              <a:gd name="connsiteY1" fmla="*/ 667264 h 3385751"/>
              <a:gd name="connsiteX2" fmla="*/ 0 w 3707027"/>
              <a:gd name="connsiteY2" fmla="*/ 1099751 h 3385751"/>
              <a:gd name="connsiteX3" fmla="*/ 518984 w 3707027"/>
              <a:gd name="connsiteY3" fmla="*/ 0 h 3385751"/>
              <a:gd name="connsiteX0" fmla="*/ 3917092 w 3917092"/>
              <a:gd name="connsiteY0" fmla="*/ 3336324 h 3336324"/>
              <a:gd name="connsiteX1" fmla="*/ 2273644 w 3917092"/>
              <a:gd name="connsiteY1" fmla="*/ 617837 h 3336324"/>
              <a:gd name="connsiteX2" fmla="*/ 210065 w 3917092"/>
              <a:gd name="connsiteY2" fmla="*/ 1050324 h 3336324"/>
              <a:gd name="connsiteX3" fmla="*/ 0 w 3917092"/>
              <a:gd name="connsiteY3" fmla="*/ 0 h 3336324"/>
              <a:gd name="connsiteX0" fmla="*/ 3917092 w 3917092"/>
              <a:gd name="connsiteY0" fmla="*/ 3373395 h 3373395"/>
              <a:gd name="connsiteX1" fmla="*/ 1816444 w 3917092"/>
              <a:gd name="connsiteY1" fmla="*/ 0 h 3373395"/>
              <a:gd name="connsiteX2" fmla="*/ 210065 w 3917092"/>
              <a:gd name="connsiteY2" fmla="*/ 1087395 h 3373395"/>
              <a:gd name="connsiteX3" fmla="*/ 0 w 3917092"/>
              <a:gd name="connsiteY3" fmla="*/ 37071 h 3373395"/>
              <a:gd name="connsiteX0" fmla="*/ 3917092 w 3917092"/>
              <a:gd name="connsiteY0" fmla="*/ 3373395 h 3373395"/>
              <a:gd name="connsiteX1" fmla="*/ 1816444 w 3917092"/>
              <a:gd name="connsiteY1" fmla="*/ 0 h 3373395"/>
              <a:gd name="connsiteX2" fmla="*/ 0 w 3917092"/>
              <a:gd name="connsiteY2" fmla="*/ 37071 h 3373395"/>
              <a:gd name="connsiteX0" fmla="*/ 2100648 w 2100648"/>
              <a:gd name="connsiteY0" fmla="*/ 3373395 h 3373395"/>
              <a:gd name="connsiteX1" fmla="*/ 0 w 2100648"/>
              <a:gd name="connsiteY1" fmla="*/ 0 h 3373395"/>
              <a:gd name="connsiteX0" fmla="*/ 2199502 w 2199502"/>
              <a:gd name="connsiteY0" fmla="*/ 3546389 h 3546389"/>
              <a:gd name="connsiteX1" fmla="*/ 0 w 2199502"/>
              <a:gd name="connsiteY1" fmla="*/ 0 h 3546389"/>
              <a:gd name="connsiteX0" fmla="*/ 2310713 w 2310713"/>
              <a:gd name="connsiteY0" fmla="*/ 3781168 h 3781168"/>
              <a:gd name="connsiteX1" fmla="*/ 0 w 2310713"/>
              <a:gd name="connsiteY1" fmla="*/ 0 h 3781168"/>
              <a:gd name="connsiteX0" fmla="*/ 3323967 w 3323967"/>
              <a:gd name="connsiteY0" fmla="*/ 3496963 h 3496963"/>
              <a:gd name="connsiteX1" fmla="*/ 0 w 3323967"/>
              <a:gd name="connsiteY1" fmla="*/ 0 h 3496963"/>
              <a:gd name="connsiteX0" fmla="*/ 3323967 w 3323967"/>
              <a:gd name="connsiteY0" fmla="*/ 3496963 h 3496963"/>
              <a:gd name="connsiteX1" fmla="*/ 741405 w 3323967"/>
              <a:gd name="connsiteY1" fmla="*/ 778476 h 3496963"/>
              <a:gd name="connsiteX2" fmla="*/ 0 w 3323967"/>
              <a:gd name="connsiteY2" fmla="*/ 0 h 3496963"/>
              <a:gd name="connsiteX0" fmla="*/ 3323967 w 3323967"/>
              <a:gd name="connsiteY0" fmla="*/ 3756455 h 3756455"/>
              <a:gd name="connsiteX1" fmla="*/ 1272745 w 3323967"/>
              <a:gd name="connsiteY1" fmla="*/ 0 h 3756455"/>
              <a:gd name="connsiteX2" fmla="*/ 0 w 3323967"/>
              <a:gd name="connsiteY2" fmla="*/ 259492 h 3756455"/>
              <a:gd name="connsiteX0" fmla="*/ 3768811 w 3768811"/>
              <a:gd name="connsiteY0" fmla="*/ 3756455 h 3756455"/>
              <a:gd name="connsiteX1" fmla="*/ 1717589 w 3768811"/>
              <a:gd name="connsiteY1" fmla="*/ 0 h 3756455"/>
              <a:gd name="connsiteX2" fmla="*/ 0 w 3768811"/>
              <a:gd name="connsiteY2" fmla="*/ 420129 h 3756455"/>
              <a:gd name="connsiteX0" fmla="*/ 3768811 w 3768811"/>
              <a:gd name="connsiteY0" fmla="*/ 3855309 h 3855309"/>
              <a:gd name="connsiteX1" fmla="*/ 1705233 w 3768811"/>
              <a:gd name="connsiteY1" fmla="*/ 0 h 3855309"/>
              <a:gd name="connsiteX2" fmla="*/ 0 w 3768811"/>
              <a:gd name="connsiteY2" fmla="*/ 518983 h 3855309"/>
              <a:gd name="connsiteX0" fmla="*/ 4028303 w 4028303"/>
              <a:gd name="connsiteY0" fmla="*/ 3855309 h 3855309"/>
              <a:gd name="connsiteX1" fmla="*/ 1964725 w 4028303"/>
              <a:gd name="connsiteY1" fmla="*/ 0 h 3855309"/>
              <a:gd name="connsiteX2" fmla="*/ 0 w 4028303"/>
              <a:gd name="connsiteY2" fmla="*/ 580767 h 3855309"/>
              <a:gd name="connsiteX0" fmla="*/ 4028303 w 4028303"/>
              <a:gd name="connsiteY0" fmla="*/ 3855309 h 3855309"/>
              <a:gd name="connsiteX1" fmla="*/ 2557850 w 4028303"/>
              <a:gd name="connsiteY1" fmla="*/ 1136822 h 3855309"/>
              <a:gd name="connsiteX2" fmla="*/ 1964725 w 4028303"/>
              <a:gd name="connsiteY2" fmla="*/ 0 h 3855309"/>
              <a:gd name="connsiteX3" fmla="*/ 0 w 4028303"/>
              <a:gd name="connsiteY3" fmla="*/ 580767 h 3855309"/>
              <a:gd name="connsiteX0" fmla="*/ 4028303 w 4028303"/>
              <a:gd name="connsiteY0" fmla="*/ 3274542 h 3274542"/>
              <a:gd name="connsiteX1" fmla="*/ 2557850 w 4028303"/>
              <a:gd name="connsiteY1" fmla="*/ 556055 h 3274542"/>
              <a:gd name="connsiteX2" fmla="*/ 2075936 w 4028303"/>
              <a:gd name="connsiteY2" fmla="*/ 580768 h 3274542"/>
              <a:gd name="connsiteX3" fmla="*/ 0 w 4028303"/>
              <a:gd name="connsiteY3" fmla="*/ 0 h 3274542"/>
              <a:gd name="connsiteX0" fmla="*/ 4028303 w 4028303"/>
              <a:gd name="connsiteY0" fmla="*/ 3274542 h 3274542"/>
              <a:gd name="connsiteX1" fmla="*/ 2557850 w 4028303"/>
              <a:gd name="connsiteY1" fmla="*/ 556055 h 3274542"/>
              <a:gd name="connsiteX2" fmla="*/ 2075936 w 4028303"/>
              <a:gd name="connsiteY2" fmla="*/ 580768 h 3274542"/>
              <a:gd name="connsiteX3" fmla="*/ 0 w 4028303"/>
              <a:gd name="connsiteY3" fmla="*/ 0 h 3274542"/>
              <a:gd name="connsiteX4" fmla="*/ 1322174 w 4028303"/>
              <a:gd name="connsiteY4" fmla="*/ 370703 h 3274542"/>
              <a:gd name="connsiteX0" fmla="*/ 4028303 w 4028303"/>
              <a:gd name="connsiteY0" fmla="*/ 3632888 h 3632888"/>
              <a:gd name="connsiteX1" fmla="*/ 2557850 w 4028303"/>
              <a:gd name="connsiteY1" fmla="*/ 914401 h 3632888"/>
              <a:gd name="connsiteX2" fmla="*/ 2075936 w 4028303"/>
              <a:gd name="connsiteY2" fmla="*/ 939114 h 3632888"/>
              <a:gd name="connsiteX3" fmla="*/ 0 w 4028303"/>
              <a:gd name="connsiteY3" fmla="*/ 358346 h 3632888"/>
              <a:gd name="connsiteX4" fmla="*/ 1655806 w 4028303"/>
              <a:gd name="connsiteY4" fmla="*/ 0 h 3632888"/>
              <a:gd name="connsiteX0" fmla="*/ 4633784 w 4633784"/>
              <a:gd name="connsiteY0" fmla="*/ 3855310 h 3855310"/>
              <a:gd name="connsiteX1" fmla="*/ 3163331 w 4633784"/>
              <a:gd name="connsiteY1" fmla="*/ 1136823 h 3855310"/>
              <a:gd name="connsiteX2" fmla="*/ 2681417 w 4633784"/>
              <a:gd name="connsiteY2" fmla="*/ 1161536 h 3855310"/>
              <a:gd name="connsiteX3" fmla="*/ 605481 w 4633784"/>
              <a:gd name="connsiteY3" fmla="*/ 580768 h 3855310"/>
              <a:gd name="connsiteX4" fmla="*/ 0 w 4633784"/>
              <a:gd name="connsiteY4" fmla="*/ 0 h 3855310"/>
              <a:gd name="connsiteX0" fmla="*/ 4633784 w 4633784"/>
              <a:gd name="connsiteY0" fmla="*/ 3855310 h 3855310"/>
              <a:gd name="connsiteX1" fmla="*/ 3163331 w 4633784"/>
              <a:gd name="connsiteY1" fmla="*/ 1136823 h 3855310"/>
              <a:gd name="connsiteX2" fmla="*/ 2681417 w 4633784"/>
              <a:gd name="connsiteY2" fmla="*/ 1161536 h 3855310"/>
              <a:gd name="connsiteX3" fmla="*/ 2397211 w 4633784"/>
              <a:gd name="connsiteY3" fmla="*/ 259492 h 3855310"/>
              <a:gd name="connsiteX4" fmla="*/ 0 w 4633784"/>
              <a:gd name="connsiteY4" fmla="*/ 0 h 3855310"/>
              <a:gd name="connsiteX0" fmla="*/ 3978876 w 3978876"/>
              <a:gd name="connsiteY0" fmla="*/ 3595818 h 3595818"/>
              <a:gd name="connsiteX1" fmla="*/ 2508423 w 3978876"/>
              <a:gd name="connsiteY1" fmla="*/ 877331 h 3595818"/>
              <a:gd name="connsiteX2" fmla="*/ 2026509 w 3978876"/>
              <a:gd name="connsiteY2" fmla="*/ 902044 h 3595818"/>
              <a:gd name="connsiteX3" fmla="*/ 1742303 w 3978876"/>
              <a:gd name="connsiteY3" fmla="*/ 0 h 3595818"/>
              <a:gd name="connsiteX4" fmla="*/ 0 w 3978876"/>
              <a:gd name="connsiteY4" fmla="*/ 247135 h 3595818"/>
              <a:gd name="connsiteX0" fmla="*/ 3978876 w 3978876"/>
              <a:gd name="connsiteY0" fmla="*/ 3793526 h 3793526"/>
              <a:gd name="connsiteX1" fmla="*/ 2508423 w 3978876"/>
              <a:gd name="connsiteY1" fmla="*/ 1075039 h 3793526"/>
              <a:gd name="connsiteX2" fmla="*/ 2026509 w 3978876"/>
              <a:gd name="connsiteY2" fmla="*/ 1099752 h 3793526"/>
              <a:gd name="connsiteX3" fmla="*/ 1680520 w 3978876"/>
              <a:gd name="connsiteY3" fmla="*/ 0 h 3793526"/>
              <a:gd name="connsiteX4" fmla="*/ 0 w 3978876"/>
              <a:gd name="connsiteY4" fmla="*/ 444843 h 3793526"/>
              <a:gd name="connsiteX0" fmla="*/ 3978876 w 3978876"/>
              <a:gd name="connsiteY0" fmla="*/ 3793526 h 3793526"/>
              <a:gd name="connsiteX1" fmla="*/ 2508423 w 3978876"/>
              <a:gd name="connsiteY1" fmla="*/ 1075039 h 3793526"/>
              <a:gd name="connsiteX2" fmla="*/ 2248931 w 3978876"/>
              <a:gd name="connsiteY2" fmla="*/ 1136822 h 3793526"/>
              <a:gd name="connsiteX3" fmla="*/ 1680520 w 3978876"/>
              <a:gd name="connsiteY3" fmla="*/ 0 h 3793526"/>
              <a:gd name="connsiteX4" fmla="*/ 0 w 3978876"/>
              <a:gd name="connsiteY4" fmla="*/ 444843 h 3793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8876" h="3793526">
                <a:moveTo>
                  <a:pt x="3978876" y="3793526"/>
                </a:moveTo>
                <a:lnTo>
                  <a:pt x="2508423" y="1075039"/>
                </a:lnTo>
                <a:lnTo>
                  <a:pt x="2248931" y="1136822"/>
                </a:lnTo>
                <a:lnTo>
                  <a:pt x="1680520" y="0"/>
                </a:lnTo>
                <a:lnTo>
                  <a:pt x="0" y="444843"/>
                </a:lnTo>
              </a:path>
            </a:pathLst>
          </a:custGeom>
          <a:noFill/>
          <a:ln w="762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380BF100-40D9-B44C-BB58-BE5666606F99}"/>
              </a:ext>
            </a:extLst>
          </p:cNvPr>
          <p:cNvSpPr/>
          <p:nvPr/>
        </p:nvSpPr>
        <p:spPr>
          <a:xfrm>
            <a:off x="7887730" y="2538986"/>
            <a:ext cx="2891482" cy="926757"/>
          </a:xfrm>
          <a:custGeom>
            <a:avLst/>
            <a:gdLst>
              <a:gd name="connsiteX0" fmla="*/ 3163330 w 3163330"/>
              <a:gd name="connsiteY0" fmla="*/ 3410465 h 3410465"/>
              <a:gd name="connsiteX1" fmla="*/ 1421027 w 3163330"/>
              <a:gd name="connsiteY1" fmla="*/ 518983 h 3410465"/>
              <a:gd name="connsiteX2" fmla="*/ 531340 w 3163330"/>
              <a:gd name="connsiteY2" fmla="*/ 914400 h 3410465"/>
              <a:gd name="connsiteX3" fmla="*/ 0 w 3163330"/>
              <a:gd name="connsiteY3" fmla="*/ 0 h 3410465"/>
              <a:gd name="connsiteX0" fmla="*/ 3163330 w 3163330"/>
              <a:gd name="connsiteY0" fmla="*/ 3410465 h 3410465"/>
              <a:gd name="connsiteX1" fmla="*/ 1408671 w 3163330"/>
              <a:gd name="connsiteY1" fmla="*/ 654908 h 3410465"/>
              <a:gd name="connsiteX2" fmla="*/ 531340 w 3163330"/>
              <a:gd name="connsiteY2" fmla="*/ 914400 h 3410465"/>
              <a:gd name="connsiteX3" fmla="*/ 0 w 3163330"/>
              <a:gd name="connsiteY3" fmla="*/ 0 h 3410465"/>
              <a:gd name="connsiteX0" fmla="*/ 3163330 w 3163330"/>
              <a:gd name="connsiteY0" fmla="*/ 3410465 h 3410465"/>
              <a:gd name="connsiteX1" fmla="*/ 1482812 w 3163330"/>
              <a:gd name="connsiteY1" fmla="*/ 630194 h 3410465"/>
              <a:gd name="connsiteX2" fmla="*/ 531340 w 3163330"/>
              <a:gd name="connsiteY2" fmla="*/ 914400 h 3410465"/>
              <a:gd name="connsiteX3" fmla="*/ 0 w 3163330"/>
              <a:gd name="connsiteY3" fmla="*/ 0 h 3410465"/>
              <a:gd name="connsiteX0" fmla="*/ 3608174 w 3608174"/>
              <a:gd name="connsiteY0" fmla="*/ 3410465 h 3410465"/>
              <a:gd name="connsiteX1" fmla="*/ 1927656 w 3608174"/>
              <a:gd name="connsiteY1" fmla="*/ 630194 h 3410465"/>
              <a:gd name="connsiteX2" fmla="*/ 0 w 3608174"/>
              <a:gd name="connsiteY2" fmla="*/ 1087395 h 3410465"/>
              <a:gd name="connsiteX3" fmla="*/ 444844 w 3608174"/>
              <a:gd name="connsiteY3" fmla="*/ 0 h 3410465"/>
              <a:gd name="connsiteX0" fmla="*/ 3917092 w 3917092"/>
              <a:gd name="connsiteY0" fmla="*/ 3262184 h 3262184"/>
              <a:gd name="connsiteX1" fmla="*/ 2236574 w 3917092"/>
              <a:gd name="connsiteY1" fmla="*/ 481913 h 3262184"/>
              <a:gd name="connsiteX2" fmla="*/ 308918 w 3917092"/>
              <a:gd name="connsiteY2" fmla="*/ 939114 h 3262184"/>
              <a:gd name="connsiteX3" fmla="*/ 0 w 3917092"/>
              <a:gd name="connsiteY3" fmla="*/ 0 h 3262184"/>
              <a:gd name="connsiteX0" fmla="*/ 3917092 w 3917092"/>
              <a:gd name="connsiteY0" fmla="*/ 3262184 h 3262184"/>
              <a:gd name="connsiteX1" fmla="*/ 2273644 w 3917092"/>
              <a:gd name="connsiteY1" fmla="*/ 543697 h 3262184"/>
              <a:gd name="connsiteX2" fmla="*/ 308918 w 3917092"/>
              <a:gd name="connsiteY2" fmla="*/ 939114 h 3262184"/>
              <a:gd name="connsiteX3" fmla="*/ 0 w 3917092"/>
              <a:gd name="connsiteY3" fmla="*/ 0 h 3262184"/>
              <a:gd name="connsiteX0" fmla="*/ 3917092 w 3917092"/>
              <a:gd name="connsiteY0" fmla="*/ 3262184 h 3262184"/>
              <a:gd name="connsiteX1" fmla="*/ 2273644 w 3917092"/>
              <a:gd name="connsiteY1" fmla="*/ 543697 h 3262184"/>
              <a:gd name="connsiteX2" fmla="*/ 1112108 w 3917092"/>
              <a:gd name="connsiteY2" fmla="*/ 778476 h 3262184"/>
              <a:gd name="connsiteX3" fmla="*/ 0 w 3917092"/>
              <a:gd name="connsiteY3" fmla="*/ 0 h 3262184"/>
              <a:gd name="connsiteX0" fmla="*/ 3188043 w 3188043"/>
              <a:gd name="connsiteY0" fmla="*/ 3385751 h 3385751"/>
              <a:gd name="connsiteX1" fmla="*/ 1544595 w 3188043"/>
              <a:gd name="connsiteY1" fmla="*/ 667264 h 3385751"/>
              <a:gd name="connsiteX2" fmla="*/ 383059 w 3188043"/>
              <a:gd name="connsiteY2" fmla="*/ 902043 h 3385751"/>
              <a:gd name="connsiteX3" fmla="*/ 0 w 3188043"/>
              <a:gd name="connsiteY3" fmla="*/ 0 h 3385751"/>
              <a:gd name="connsiteX0" fmla="*/ 3707027 w 3707027"/>
              <a:gd name="connsiteY0" fmla="*/ 3385751 h 3385751"/>
              <a:gd name="connsiteX1" fmla="*/ 2063579 w 3707027"/>
              <a:gd name="connsiteY1" fmla="*/ 667264 h 3385751"/>
              <a:gd name="connsiteX2" fmla="*/ 0 w 3707027"/>
              <a:gd name="connsiteY2" fmla="*/ 1099751 h 3385751"/>
              <a:gd name="connsiteX3" fmla="*/ 518984 w 3707027"/>
              <a:gd name="connsiteY3" fmla="*/ 0 h 3385751"/>
              <a:gd name="connsiteX0" fmla="*/ 3917092 w 3917092"/>
              <a:gd name="connsiteY0" fmla="*/ 3336324 h 3336324"/>
              <a:gd name="connsiteX1" fmla="*/ 2273644 w 3917092"/>
              <a:gd name="connsiteY1" fmla="*/ 617837 h 3336324"/>
              <a:gd name="connsiteX2" fmla="*/ 210065 w 3917092"/>
              <a:gd name="connsiteY2" fmla="*/ 1050324 h 3336324"/>
              <a:gd name="connsiteX3" fmla="*/ 0 w 3917092"/>
              <a:gd name="connsiteY3" fmla="*/ 0 h 3336324"/>
              <a:gd name="connsiteX0" fmla="*/ 3917092 w 3917092"/>
              <a:gd name="connsiteY0" fmla="*/ 3373395 h 3373395"/>
              <a:gd name="connsiteX1" fmla="*/ 1816444 w 3917092"/>
              <a:gd name="connsiteY1" fmla="*/ 0 h 3373395"/>
              <a:gd name="connsiteX2" fmla="*/ 210065 w 3917092"/>
              <a:gd name="connsiteY2" fmla="*/ 1087395 h 3373395"/>
              <a:gd name="connsiteX3" fmla="*/ 0 w 3917092"/>
              <a:gd name="connsiteY3" fmla="*/ 37071 h 3373395"/>
              <a:gd name="connsiteX0" fmla="*/ 3917092 w 3917092"/>
              <a:gd name="connsiteY0" fmla="*/ 3373395 h 3373395"/>
              <a:gd name="connsiteX1" fmla="*/ 1816444 w 3917092"/>
              <a:gd name="connsiteY1" fmla="*/ 0 h 3373395"/>
              <a:gd name="connsiteX2" fmla="*/ 0 w 3917092"/>
              <a:gd name="connsiteY2" fmla="*/ 37071 h 3373395"/>
              <a:gd name="connsiteX0" fmla="*/ 2100648 w 2100648"/>
              <a:gd name="connsiteY0" fmla="*/ 3373395 h 3373395"/>
              <a:gd name="connsiteX1" fmla="*/ 0 w 2100648"/>
              <a:gd name="connsiteY1" fmla="*/ 0 h 3373395"/>
              <a:gd name="connsiteX0" fmla="*/ 2199502 w 2199502"/>
              <a:gd name="connsiteY0" fmla="*/ 3546389 h 3546389"/>
              <a:gd name="connsiteX1" fmla="*/ 0 w 2199502"/>
              <a:gd name="connsiteY1" fmla="*/ 0 h 3546389"/>
              <a:gd name="connsiteX0" fmla="*/ 2310713 w 2310713"/>
              <a:gd name="connsiteY0" fmla="*/ 3781168 h 3781168"/>
              <a:gd name="connsiteX1" fmla="*/ 0 w 2310713"/>
              <a:gd name="connsiteY1" fmla="*/ 0 h 3781168"/>
              <a:gd name="connsiteX0" fmla="*/ 3323967 w 3323967"/>
              <a:gd name="connsiteY0" fmla="*/ 3496963 h 3496963"/>
              <a:gd name="connsiteX1" fmla="*/ 0 w 3323967"/>
              <a:gd name="connsiteY1" fmla="*/ 0 h 3496963"/>
              <a:gd name="connsiteX0" fmla="*/ 3323967 w 3323967"/>
              <a:gd name="connsiteY0" fmla="*/ 3496963 h 3496963"/>
              <a:gd name="connsiteX1" fmla="*/ 741405 w 3323967"/>
              <a:gd name="connsiteY1" fmla="*/ 778476 h 3496963"/>
              <a:gd name="connsiteX2" fmla="*/ 0 w 3323967"/>
              <a:gd name="connsiteY2" fmla="*/ 0 h 3496963"/>
              <a:gd name="connsiteX0" fmla="*/ 3323967 w 3323967"/>
              <a:gd name="connsiteY0" fmla="*/ 3756455 h 3756455"/>
              <a:gd name="connsiteX1" fmla="*/ 1272745 w 3323967"/>
              <a:gd name="connsiteY1" fmla="*/ 0 h 3756455"/>
              <a:gd name="connsiteX2" fmla="*/ 0 w 3323967"/>
              <a:gd name="connsiteY2" fmla="*/ 259492 h 3756455"/>
              <a:gd name="connsiteX0" fmla="*/ 3768811 w 3768811"/>
              <a:gd name="connsiteY0" fmla="*/ 3756455 h 3756455"/>
              <a:gd name="connsiteX1" fmla="*/ 1717589 w 3768811"/>
              <a:gd name="connsiteY1" fmla="*/ 0 h 3756455"/>
              <a:gd name="connsiteX2" fmla="*/ 0 w 3768811"/>
              <a:gd name="connsiteY2" fmla="*/ 420129 h 3756455"/>
              <a:gd name="connsiteX0" fmla="*/ 3768811 w 3768811"/>
              <a:gd name="connsiteY0" fmla="*/ 3855309 h 3855309"/>
              <a:gd name="connsiteX1" fmla="*/ 1705233 w 3768811"/>
              <a:gd name="connsiteY1" fmla="*/ 0 h 3855309"/>
              <a:gd name="connsiteX2" fmla="*/ 0 w 3768811"/>
              <a:gd name="connsiteY2" fmla="*/ 518983 h 3855309"/>
              <a:gd name="connsiteX0" fmla="*/ 4028303 w 4028303"/>
              <a:gd name="connsiteY0" fmla="*/ 3855309 h 3855309"/>
              <a:gd name="connsiteX1" fmla="*/ 1964725 w 4028303"/>
              <a:gd name="connsiteY1" fmla="*/ 0 h 3855309"/>
              <a:gd name="connsiteX2" fmla="*/ 0 w 4028303"/>
              <a:gd name="connsiteY2" fmla="*/ 580767 h 3855309"/>
              <a:gd name="connsiteX0" fmla="*/ 4028303 w 4028303"/>
              <a:gd name="connsiteY0" fmla="*/ 3855309 h 3855309"/>
              <a:gd name="connsiteX1" fmla="*/ 2557850 w 4028303"/>
              <a:gd name="connsiteY1" fmla="*/ 1136822 h 3855309"/>
              <a:gd name="connsiteX2" fmla="*/ 1964725 w 4028303"/>
              <a:gd name="connsiteY2" fmla="*/ 0 h 3855309"/>
              <a:gd name="connsiteX3" fmla="*/ 0 w 4028303"/>
              <a:gd name="connsiteY3" fmla="*/ 580767 h 3855309"/>
              <a:gd name="connsiteX0" fmla="*/ 4028303 w 4028303"/>
              <a:gd name="connsiteY0" fmla="*/ 3274542 h 3274542"/>
              <a:gd name="connsiteX1" fmla="*/ 2557850 w 4028303"/>
              <a:gd name="connsiteY1" fmla="*/ 556055 h 3274542"/>
              <a:gd name="connsiteX2" fmla="*/ 2075936 w 4028303"/>
              <a:gd name="connsiteY2" fmla="*/ 580768 h 3274542"/>
              <a:gd name="connsiteX3" fmla="*/ 0 w 4028303"/>
              <a:gd name="connsiteY3" fmla="*/ 0 h 3274542"/>
              <a:gd name="connsiteX0" fmla="*/ 4028303 w 4028303"/>
              <a:gd name="connsiteY0" fmla="*/ 3274542 h 3274542"/>
              <a:gd name="connsiteX1" fmla="*/ 2557850 w 4028303"/>
              <a:gd name="connsiteY1" fmla="*/ 556055 h 3274542"/>
              <a:gd name="connsiteX2" fmla="*/ 2075936 w 4028303"/>
              <a:gd name="connsiteY2" fmla="*/ 580768 h 3274542"/>
              <a:gd name="connsiteX3" fmla="*/ 0 w 4028303"/>
              <a:gd name="connsiteY3" fmla="*/ 0 h 3274542"/>
              <a:gd name="connsiteX4" fmla="*/ 1322174 w 4028303"/>
              <a:gd name="connsiteY4" fmla="*/ 370703 h 3274542"/>
              <a:gd name="connsiteX0" fmla="*/ 4028303 w 4028303"/>
              <a:gd name="connsiteY0" fmla="*/ 3632888 h 3632888"/>
              <a:gd name="connsiteX1" fmla="*/ 2557850 w 4028303"/>
              <a:gd name="connsiteY1" fmla="*/ 914401 h 3632888"/>
              <a:gd name="connsiteX2" fmla="*/ 2075936 w 4028303"/>
              <a:gd name="connsiteY2" fmla="*/ 939114 h 3632888"/>
              <a:gd name="connsiteX3" fmla="*/ 0 w 4028303"/>
              <a:gd name="connsiteY3" fmla="*/ 358346 h 3632888"/>
              <a:gd name="connsiteX4" fmla="*/ 1655806 w 4028303"/>
              <a:gd name="connsiteY4" fmla="*/ 0 h 3632888"/>
              <a:gd name="connsiteX0" fmla="*/ 4633784 w 4633784"/>
              <a:gd name="connsiteY0" fmla="*/ 3855310 h 3855310"/>
              <a:gd name="connsiteX1" fmla="*/ 3163331 w 4633784"/>
              <a:gd name="connsiteY1" fmla="*/ 1136823 h 3855310"/>
              <a:gd name="connsiteX2" fmla="*/ 2681417 w 4633784"/>
              <a:gd name="connsiteY2" fmla="*/ 1161536 h 3855310"/>
              <a:gd name="connsiteX3" fmla="*/ 605481 w 4633784"/>
              <a:gd name="connsiteY3" fmla="*/ 580768 h 3855310"/>
              <a:gd name="connsiteX4" fmla="*/ 0 w 4633784"/>
              <a:gd name="connsiteY4" fmla="*/ 0 h 3855310"/>
              <a:gd name="connsiteX0" fmla="*/ 4633784 w 4633784"/>
              <a:gd name="connsiteY0" fmla="*/ 3855310 h 3855310"/>
              <a:gd name="connsiteX1" fmla="*/ 3163331 w 4633784"/>
              <a:gd name="connsiteY1" fmla="*/ 1136823 h 3855310"/>
              <a:gd name="connsiteX2" fmla="*/ 2681417 w 4633784"/>
              <a:gd name="connsiteY2" fmla="*/ 1161536 h 3855310"/>
              <a:gd name="connsiteX3" fmla="*/ 2397211 w 4633784"/>
              <a:gd name="connsiteY3" fmla="*/ 259492 h 3855310"/>
              <a:gd name="connsiteX4" fmla="*/ 0 w 4633784"/>
              <a:gd name="connsiteY4" fmla="*/ 0 h 3855310"/>
              <a:gd name="connsiteX0" fmla="*/ 3978876 w 3978876"/>
              <a:gd name="connsiteY0" fmla="*/ 3595818 h 3595818"/>
              <a:gd name="connsiteX1" fmla="*/ 2508423 w 3978876"/>
              <a:gd name="connsiteY1" fmla="*/ 877331 h 3595818"/>
              <a:gd name="connsiteX2" fmla="*/ 2026509 w 3978876"/>
              <a:gd name="connsiteY2" fmla="*/ 902044 h 3595818"/>
              <a:gd name="connsiteX3" fmla="*/ 1742303 w 3978876"/>
              <a:gd name="connsiteY3" fmla="*/ 0 h 3595818"/>
              <a:gd name="connsiteX4" fmla="*/ 0 w 3978876"/>
              <a:gd name="connsiteY4" fmla="*/ 247135 h 3595818"/>
              <a:gd name="connsiteX0" fmla="*/ 3978876 w 3978876"/>
              <a:gd name="connsiteY0" fmla="*/ 3793526 h 3793526"/>
              <a:gd name="connsiteX1" fmla="*/ 2508423 w 3978876"/>
              <a:gd name="connsiteY1" fmla="*/ 1075039 h 3793526"/>
              <a:gd name="connsiteX2" fmla="*/ 2026509 w 3978876"/>
              <a:gd name="connsiteY2" fmla="*/ 1099752 h 3793526"/>
              <a:gd name="connsiteX3" fmla="*/ 1680520 w 3978876"/>
              <a:gd name="connsiteY3" fmla="*/ 0 h 3793526"/>
              <a:gd name="connsiteX4" fmla="*/ 0 w 3978876"/>
              <a:gd name="connsiteY4" fmla="*/ 444843 h 3793526"/>
              <a:gd name="connsiteX0" fmla="*/ 3978876 w 3978876"/>
              <a:gd name="connsiteY0" fmla="*/ 3793526 h 3793526"/>
              <a:gd name="connsiteX1" fmla="*/ 2508423 w 3978876"/>
              <a:gd name="connsiteY1" fmla="*/ 1075039 h 3793526"/>
              <a:gd name="connsiteX2" fmla="*/ 2248931 w 3978876"/>
              <a:gd name="connsiteY2" fmla="*/ 1136822 h 3793526"/>
              <a:gd name="connsiteX3" fmla="*/ 1680520 w 3978876"/>
              <a:gd name="connsiteY3" fmla="*/ 0 h 3793526"/>
              <a:gd name="connsiteX4" fmla="*/ 0 w 3978876"/>
              <a:gd name="connsiteY4" fmla="*/ 444843 h 3793526"/>
              <a:gd name="connsiteX0" fmla="*/ 2508423 w 2508423"/>
              <a:gd name="connsiteY0" fmla="*/ 1075039 h 1136822"/>
              <a:gd name="connsiteX1" fmla="*/ 2248931 w 2508423"/>
              <a:gd name="connsiteY1" fmla="*/ 1136822 h 1136822"/>
              <a:gd name="connsiteX2" fmla="*/ 1680520 w 2508423"/>
              <a:gd name="connsiteY2" fmla="*/ 0 h 1136822"/>
              <a:gd name="connsiteX3" fmla="*/ 0 w 2508423"/>
              <a:gd name="connsiteY3" fmla="*/ 444843 h 1136822"/>
              <a:gd name="connsiteX0" fmla="*/ 2248931 w 2248931"/>
              <a:gd name="connsiteY0" fmla="*/ 1136822 h 1136822"/>
              <a:gd name="connsiteX1" fmla="*/ 1680520 w 2248931"/>
              <a:gd name="connsiteY1" fmla="*/ 0 h 1136822"/>
              <a:gd name="connsiteX2" fmla="*/ 0 w 2248931"/>
              <a:gd name="connsiteY2" fmla="*/ 444843 h 1136822"/>
              <a:gd name="connsiteX0" fmla="*/ 1680520 w 1680520"/>
              <a:gd name="connsiteY0" fmla="*/ 0 h 444843"/>
              <a:gd name="connsiteX1" fmla="*/ 0 w 1680520"/>
              <a:gd name="connsiteY1" fmla="*/ 444843 h 444843"/>
              <a:gd name="connsiteX0" fmla="*/ 1680520 w 1680520"/>
              <a:gd name="connsiteY0" fmla="*/ 0 h 444843"/>
              <a:gd name="connsiteX1" fmla="*/ 1058564 w 1680520"/>
              <a:gd name="connsiteY1" fmla="*/ 191855 h 444843"/>
              <a:gd name="connsiteX2" fmla="*/ 0 w 1680520"/>
              <a:gd name="connsiteY2" fmla="*/ 444843 h 444843"/>
              <a:gd name="connsiteX0" fmla="*/ 5226909 w 5226909"/>
              <a:gd name="connsiteY0" fmla="*/ 0 h 1470454"/>
              <a:gd name="connsiteX1" fmla="*/ 1058564 w 5226909"/>
              <a:gd name="connsiteY1" fmla="*/ 1217466 h 1470454"/>
              <a:gd name="connsiteX2" fmla="*/ 0 w 5226909"/>
              <a:gd name="connsiteY2" fmla="*/ 1470454 h 1470454"/>
              <a:gd name="connsiteX0" fmla="*/ 5931244 w 5931244"/>
              <a:gd name="connsiteY0" fmla="*/ 0 h 1742303"/>
              <a:gd name="connsiteX1" fmla="*/ 1058564 w 5931244"/>
              <a:gd name="connsiteY1" fmla="*/ 1489315 h 1742303"/>
              <a:gd name="connsiteX2" fmla="*/ 0 w 5931244"/>
              <a:gd name="connsiteY2" fmla="*/ 1742303 h 1742303"/>
              <a:gd name="connsiteX0" fmla="*/ 4872680 w 4872680"/>
              <a:gd name="connsiteY0" fmla="*/ 0 h 1489315"/>
              <a:gd name="connsiteX1" fmla="*/ 0 w 4872680"/>
              <a:gd name="connsiteY1" fmla="*/ 1489315 h 1489315"/>
              <a:gd name="connsiteX2" fmla="*/ 844377 w 4872680"/>
              <a:gd name="connsiteY2" fmla="*/ 1322174 h 1489315"/>
              <a:gd name="connsiteX0" fmla="*/ 4028303 w 4028303"/>
              <a:gd name="connsiteY0" fmla="*/ 0 h 1322174"/>
              <a:gd name="connsiteX1" fmla="*/ 193591 w 4028303"/>
              <a:gd name="connsiteY1" fmla="*/ 1192753 h 1322174"/>
              <a:gd name="connsiteX2" fmla="*/ 0 w 4028303"/>
              <a:gd name="connsiteY2" fmla="*/ 1322174 h 1322174"/>
              <a:gd name="connsiteX0" fmla="*/ 4028303 w 4028303"/>
              <a:gd name="connsiteY0" fmla="*/ 0 h 1322174"/>
              <a:gd name="connsiteX1" fmla="*/ 1799969 w 4028303"/>
              <a:gd name="connsiteY1" fmla="*/ 698483 h 1322174"/>
              <a:gd name="connsiteX2" fmla="*/ 0 w 4028303"/>
              <a:gd name="connsiteY2" fmla="*/ 1322174 h 1322174"/>
              <a:gd name="connsiteX0" fmla="*/ 2730844 w 2730844"/>
              <a:gd name="connsiteY0" fmla="*/ 0 h 698483"/>
              <a:gd name="connsiteX1" fmla="*/ 502510 w 2730844"/>
              <a:gd name="connsiteY1" fmla="*/ 698483 h 698483"/>
              <a:gd name="connsiteX2" fmla="*/ 0 w 2730844"/>
              <a:gd name="connsiteY2" fmla="*/ 617839 h 698483"/>
              <a:gd name="connsiteX0" fmla="*/ 3645244 w 3645244"/>
              <a:gd name="connsiteY0" fmla="*/ 0 h 1210963"/>
              <a:gd name="connsiteX1" fmla="*/ 1416910 w 3645244"/>
              <a:gd name="connsiteY1" fmla="*/ 698483 h 1210963"/>
              <a:gd name="connsiteX2" fmla="*/ 0 w 3645244"/>
              <a:gd name="connsiteY2" fmla="*/ 1210963 h 1210963"/>
              <a:gd name="connsiteX0" fmla="*/ 2891482 w 2891482"/>
              <a:gd name="connsiteY0" fmla="*/ 0 h 926757"/>
              <a:gd name="connsiteX1" fmla="*/ 663148 w 2891482"/>
              <a:gd name="connsiteY1" fmla="*/ 698483 h 926757"/>
              <a:gd name="connsiteX2" fmla="*/ 0 w 2891482"/>
              <a:gd name="connsiteY2" fmla="*/ 926757 h 926757"/>
              <a:gd name="connsiteX0" fmla="*/ 2891482 w 2891482"/>
              <a:gd name="connsiteY0" fmla="*/ 0 h 926757"/>
              <a:gd name="connsiteX1" fmla="*/ 0 w 2891482"/>
              <a:gd name="connsiteY1" fmla="*/ 926757 h 926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91482" h="926757">
                <a:moveTo>
                  <a:pt x="2891482" y="0"/>
                </a:moveTo>
                <a:lnTo>
                  <a:pt x="0" y="926757"/>
                </a:lnTo>
              </a:path>
            </a:pathLst>
          </a:custGeom>
          <a:noFill/>
          <a:ln w="762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B1C427C9-A4BF-594B-8459-C530318EE085}"/>
              </a:ext>
            </a:extLst>
          </p:cNvPr>
          <p:cNvSpPr/>
          <p:nvPr/>
        </p:nvSpPr>
        <p:spPr>
          <a:xfrm>
            <a:off x="9695935" y="133538"/>
            <a:ext cx="1087446" cy="4819136"/>
          </a:xfrm>
          <a:custGeom>
            <a:avLst/>
            <a:gdLst>
              <a:gd name="connsiteX0" fmla="*/ 3163330 w 3163330"/>
              <a:gd name="connsiteY0" fmla="*/ 3410465 h 3410465"/>
              <a:gd name="connsiteX1" fmla="*/ 1421027 w 3163330"/>
              <a:gd name="connsiteY1" fmla="*/ 518983 h 3410465"/>
              <a:gd name="connsiteX2" fmla="*/ 531340 w 3163330"/>
              <a:gd name="connsiteY2" fmla="*/ 914400 h 3410465"/>
              <a:gd name="connsiteX3" fmla="*/ 0 w 3163330"/>
              <a:gd name="connsiteY3" fmla="*/ 0 h 3410465"/>
              <a:gd name="connsiteX0" fmla="*/ 3163330 w 3163330"/>
              <a:gd name="connsiteY0" fmla="*/ 3410465 h 3410465"/>
              <a:gd name="connsiteX1" fmla="*/ 1408671 w 3163330"/>
              <a:gd name="connsiteY1" fmla="*/ 654908 h 3410465"/>
              <a:gd name="connsiteX2" fmla="*/ 531340 w 3163330"/>
              <a:gd name="connsiteY2" fmla="*/ 914400 h 3410465"/>
              <a:gd name="connsiteX3" fmla="*/ 0 w 3163330"/>
              <a:gd name="connsiteY3" fmla="*/ 0 h 3410465"/>
              <a:gd name="connsiteX0" fmla="*/ 3163330 w 3163330"/>
              <a:gd name="connsiteY0" fmla="*/ 3410465 h 3410465"/>
              <a:gd name="connsiteX1" fmla="*/ 1482812 w 3163330"/>
              <a:gd name="connsiteY1" fmla="*/ 630194 h 3410465"/>
              <a:gd name="connsiteX2" fmla="*/ 531340 w 3163330"/>
              <a:gd name="connsiteY2" fmla="*/ 914400 h 3410465"/>
              <a:gd name="connsiteX3" fmla="*/ 0 w 3163330"/>
              <a:gd name="connsiteY3" fmla="*/ 0 h 3410465"/>
              <a:gd name="connsiteX0" fmla="*/ 3608174 w 3608174"/>
              <a:gd name="connsiteY0" fmla="*/ 3410465 h 3410465"/>
              <a:gd name="connsiteX1" fmla="*/ 1927656 w 3608174"/>
              <a:gd name="connsiteY1" fmla="*/ 630194 h 3410465"/>
              <a:gd name="connsiteX2" fmla="*/ 0 w 3608174"/>
              <a:gd name="connsiteY2" fmla="*/ 1087395 h 3410465"/>
              <a:gd name="connsiteX3" fmla="*/ 444844 w 3608174"/>
              <a:gd name="connsiteY3" fmla="*/ 0 h 3410465"/>
              <a:gd name="connsiteX0" fmla="*/ 3917092 w 3917092"/>
              <a:gd name="connsiteY0" fmla="*/ 3262184 h 3262184"/>
              <a:gd name="connsiteX1" fmla="*/ 2236574 w 3917092"/>
              <a:gd name="connsiteY1" fmla="*/ 481913 h 3262184"/>
              <a:gd name="connsiteX2" fmla="*/ 308918 w 3917092"/>
              <a:gd name="connsiteY2" fmla="*/ 939114 h 3262184"/>
              <a:gd name="connsiteX3" fmla="*/ 0 w 3917092"/>
              <a:gd name="connsiteY3" fmla="*/ 0 h 3262184"/>
              <a:gd name="connsiteX0" fmla="*/ 3917092 w 3917092"/>
              <a:gd name="connsiteY0" fmla="*/ 3262184 h 3262184"/>
              <a:gd name="connsiteX1" fmla="*/ 2273644 w 3917092"/>
              <a:gd name="connsiteY1" fmla="*/ 543697 h 3262184"/>
              <a:gd name="connsiteX2" fmla="*/ 308918 w 3917092"/>
              <a:gd name="connsiteY2" fmla="*/ 939114 h 3262184"/>
              <a:gd name="connsiteX3" fmla="*/ 0 w 3917092"/>
              <a:gd name="connsiteY3" fmla="*/ 0 h 3262184"/>
              <a:gd name="connsiteX0" fmla="*/ 3917092 w 3917092"/>
              <a:gd name="connsiteY0" fmla="*/ 3262184 h 3262184"/>
              <a:gd name="connsiteX1" fmla="*/ 2273644 w 3917092"/>
              <a:gd name="connsiteY1" fmla="*/ 543697 h 3262184"/>
              <a:gd name="connsiteX2" fmla="*/ 1112108 w 3917092"/>
              <a:gd name="connsiteY2" fmla="*/ 778476 h 3262184"/>
              <a:gd name="connsiteX3" fmla="*/ 0 w 3917092"/>
              <a:gd name="connsiteY3" fmla="*/ 0 h 3262184"/>
              <a:gd name="connsiteX0" fmla="*/ 3188043 w 3188043"/>
              <a:gd name="connsiteY0" fmla="*/ 3385751 h 3385751"/>
              <a:gd name="connsiteX1" fmla="*/ 1544595 w 3188043"/>
              <a:gd name="connsiteY1" fmla="*/ 667264 h 3385751"/>
              <a:gd name="connsiteX2" fmla="*/ 383059 w 3188043"/>
              <a:gd name="connsiteY2" fmla="*/ 902043 h 3385751"/>
              <a:gd name="connsiteX3" fmla="*/ 0 w 3188043"/>
              <a:gd name="connsiteY3" fmla="*/ 0 h 3385751"/>
              <a:gd name="connsiteX0" fmla="*/ 3707027 w 3707027"/>
              <a:gd name="connsiteY0" fmla="*/ 3385751 h 3385751"/>
              <a:gd name="connsiteX1" fmla="*/ 2063579 w 3707027"/>
              <a:gd name="connsiteY1" fmla="*/ 667264 h 3385751"/>
              <a:gd name="connsiteX2" fmla="*/ 0 w 3707027"/>
              <a:gd name="connsiteY2" fmla="*/ 1099751 h 3385751"/>
              <a:gd name="connsiteX3" fmla="*/ 518984 w 3707027"/>
              <a:gd name="connsiteY3" fmla="*/ 0 h 3385751"/>
              <a:gd name="connsiteX0" fmla="*/ 3917092 w 3917092"/>
              <a:gd name="connsiteY0" fmla="*/ 3336324 h 3336324"/>
              <a:gd name="connsiteX1" fmla="*/ 2273644 w 3917092"/>
              <a:gd name="connsiteY1" fmla="*/ 617837 h 3336324"/>
              <a:gd name="connsiteX2" fmla="*/ 210065 w 3917092"/>
              <a:gd name="connsiteY2" fmla="*/ 1050324 h 3336324"/>
              <a:gd name="connsiteX3" fmla="*/ 0 w 3917092"/>
              <a:gd name="connsiteY3" fmla="*/ 0 h 3336324"/>
              <a:gd name="connsiteX0" fmla="*/ 3917092 w 3917092"/>
              <a:gd name="connsiteY0" fmla="*/ 3373395 h 3373395"/>
              <a:gd name="connsiteX1" fmla="*/ 1816444 w 3917092"/>
              <a:gd name="connsiteY1" fmla="*/ 0 h 3373395"/>
              <a:gd name="connsiteX2" fmla="*/ 210065 w 3917092"/>
              <a:gd name="connsiteY2" fmla="*/ 1087395 h 3373395"/>
              <a:gd name="connsiteX3" fmla="*/ 0 w 3917092"/>
              <a:gd name="connsiteY3" fmla="*/ 37071 h 3373395"/>
              <a:gd name="connsiteX0" fmla="*/ 3917092 w 3917092"/>
              <a:gd name="connsiteY0" fmla="*/ 3373395 h 3373395"/>
              <a:gd name="connsiteX1" fmla="*/ 1816444 w 3917092"/>
              <a:gd name="connsiteY1" fmla="*/ 0 h 3373395"/>
              <a:gd name="connsiteX2" fmla="*/ 0 w 3917092"/>
              <a:gd name="connsiteY2" fmla="*/ 37071 h 3373395"/>
              <a:gd name="connsiteX0" fmla="*/ 2100648 w 2100648"/>
              <a:gd name="connsiteY0" fmla="*/ 3373395 h 3373395"/>
              <a:gd name="connsiteX1" fmla="*/ 0 w 2100648"/>
              <a:gd name="connsiteY1" fmla="*/ 0 h 3373395"/>
              <a:gd name="connsiteX0" fmla="*/ 2199502 w 2199502"/>
              <a:gd name="connsiteY0" fmla="*/ 3546389 h 3546389"/>
              <a:gd name="connsiteX1" fmla="*/ 0 w 2199502"/>
              <a:gd name="connsiteY1" fmla="*/ 0 h 3546389"/>
              <a:gd name="connsiteX0" fmla="*/ 2310713 w 2310713"/>
              <a:gd name="connsiteY0" fmla="*/ 3781168 h 3781168"/>
              <a:gd name="connsiteX1" fmla="*/ 0 w 2310713"/>
              <a:gd name="connsiteY1" fmla="*/ 0 h 3781168"/>
              <a:gd name="connsiteX0" fmla="*/ 3323967 w 3323967"/>
              <a:gd name="connsiteY0" fmla="*/ 3496963 h 3496963"/>
              <a:gd name="connsiteX1" fmla="*/ 0 w 3323967"/>
              <a:gd name="connsiteY1" fmla="*/ 0 h 3496963"/>
              <a:gd name="connsiteX0" fmla="*/ 3323967 w 3323967"/>
              <a:gd name="connsiteY0" fmla="*/ 3496963 h 3496963"/>
              <a:gd name="connsiteX1" fmla="*/ 741405 w 3323967"/>
              <a:gd name="connsiteY1" fmla="*/ 778476 h 3496963"/>
              <a:gd name="connsiteX2" fmla="*/ 0 w 3323967"/>
              <a:gd name="connsiteY2" fmla="*/ 0 h 3496963"/>
              <a:gd name="connsiteX0" fmla="*/ 3323967 w 3323967"/>
              <a:gd name="connsiteY0" fmla="*/ 3756455 h 3756455"/>
              <a:gd name="connsiteX1" fmla="*/ 1272745 w 3323967"/>
              <a:gd name="connsiteY1" fmla="*/ 0 h 3756455"/>
              <a:gd name="connsiteX2" fmla="*/ 0 w 3323967"/>
              <a:gd name="connsiteY2" fmla="*/ 259492 h 3756455"/>
              <a:gd name="connsiteX0" fmla="*/ 3768811 w 3768811"/>
              <a:gd name="connsiteY0" fmla="*/ 3756455 h 3756455"/>
              <a:gd name="connsiteX1" fmla="*/ 1717589 w 3768811"/>
              <a:gd name="connsiteY1" fmla="*/ 0 h 3756455"/>
              <a:gd name="connsiteX2" fmla="*/ 0 w 3768811"/>
              <a:gd name="connsiteY2" fmla="*/ 420129 h 3756455"/>
              <a:gd name="connsiteX0" fmla="*/ 3768811 w 3768811"/>
              <a:gd name="connsiteY0" fmla="*/ 3855309 h 3855309"/>
              <a:gd name="connsiteX1" fmla="*/ 1705233 w 3768811"/>
              <a:gd name="connsiteY1" fmla="*/ 0 h 3855309"/>
              <a:gd name="connsiteX2" fmla="*/ 0 w 3768811"/>
              <a:gd name="connsiteY2" fmla="*/ 518983 h 3855309"/>
              <a:gd name="connsiteX0" fmla="*/ 4028303 w 4028303"/>
              <a:gd name="connsiteY0" fmla="*/ 3855309 h 3855309"/>
              <a:gd name="connsiteX1" fmla="*/ 1964725 w 4028303"/>
              <a:gd name="connsiteY1" fmla="*/ 0 h 3855309"/>
              <a:gd name="connsiteX2" fmla="*/ 0 w 4028303"/>
              <a:gd name="connsiteY2" fmla="*/ 580767 h 3855309"/>
              <a:gd name="connsiteX0" fmla="*/ 4028303 w 4028303"/>
              <a:gd name="connsiteY0" fmla="*/ 3855309 h 3855309"/>
              <a:gd name="connsiteX1" fmla="*/ 2557850 w 4028303"/>
              <a:gd name="connsiteY1" fmla="*/ 1136822 h 3855309"/>
              <a:gd name="connsiteX2" fmla="*/ 1964725 w 4028303"/>
              <a:gd name="connsiteY2" fmla="*/ 0 h 3855309"/>
              <a:gd name="connsiteX3" fmla="*/ 0 w 4028303"/>
              <a:gd name="connsiteY3" fmla="*/ 580767 h 3855309"/>
              <a:gd name="connsiteX0" fmla="*/ 4028303 w 4028303"/>
              <a:gd name="connsiteY0" fmla="*/ 3274542 h 3274542"/>
              <a:gd name="connsiteX1" fmla="*/ 2557850 w 4028303"/>
              <a:gd name="connsiteY1" fmla="*/ 556055 h 3274542"/>
              <a:gd name="connsiteX2" fmla="*/ 2075936 w 4028303"/>
              <a:gd name="connsiteY2" fmla="*/ 580768 h 3274542"/>
              <a:gd name="connsiteX3" fmla="*/ 0 w 4028303"/>
              <a:gd name="connsiteY3" fmla="*/ 0 h 3274542"/>
              <a:gd name="connsiteX0" fmla="*/ 4028303 w 4028303"/>
              <a:gd name="connsiteY0" fmla="*/ 3274542 h 3274542"/>
              <a:gd name="connsiteX1" fmla="*/ 2557850 w 4028303"/>
              <a:gd name="connsiteY1" fmla="*/ 556055 h 3274542"/>
              <a:gd name="connsiteX2" fmla="*/ 2075936 w 4028303"/>
              <a:gd name="connsiteY2" fmla="*/ 580768 h 3274542"/>
              <a:gd name="connsiteX3" fmla="*/ 0 w 4028303"/>
              <a:gd name="connsiteY3" fmla="*/ 0 h 3274542"/>
              <a:gd name="connsiteX4" fmla="*/ 1322174 w 4028303"/>
              <a:gd name="connsiteY4" fmla="*/ 370703 h 3274542"/>
              <a:gd name="connsiteX0" fmla="*/ 4028303 w 4028303"/>
              <a:gd name="connsiteY0" fmla="*/ 3632888 h 3632888"/>
              <a:gd name="connsiteX1" fmla="*/ 2557850 w 4028303"/>
              <a:gd name="connsiteY1" fmla="*/ 914401 h 3632888"/>
              <a:gd name="connsiteX2" fmla="*/ 2075936 w 4028303"/>
              <a:gd name="connsiteY2" fmla="*/ 939114 h 3632888"/>
              <a:gd name="connsiteX3" fmla="*/ 0 w 4028303"/>
              <a:gd name="connsiteY3" fmla="*/ 358346 h 3632888"/>
              <a:gd name="connsiteX4" fmla="*/ 1655806 w 4028303"/>
              <a:gd name="connsiteY4" fmla="*/ 0 h 3632888"/>
              <a:gd name="connsiteX0" fmla="*/ 4633784 w 4633784"/>
              <a:gd name="connsiteY0" fmla="*/ 3855310 h 3855310"/>
              <a:gd name="connsiteX1" fmla="*/ 3163331 w 4633784"/>
              <a:gd name="connsiteY1" fmla="*/ 1136823 h 3855310"/>
              <a:gd name="connsiteX2" fmla="*/ 2681417 w 4633784"/>
              <a:gd name="connsiteY2" fmla="*/ 1161536 h 3855310"/>
              <a:gd name="connsiteX3" fmla="*/ 605481 w 4633784"/>
              <a:gd name="connsiteY3" fmla="*/ 580768 h 3855310"/>
              <a:gd name="connsiteX4" fmla="*/ 0 w 4633784"/>
              <a:gd name="connsiteY4" fmla="*/ 0 h 3855310"/>
              <a:gd name="connsiteX0" fmla="*/ 4633784 w 4633784"/>
              <a:gd name="connsiteY0" fmla="*/ 3855310 h 3855310"/>
              <a:gd name="connsiteX1" fmla="*/ 3163331 w 4633784"/>
              <a:gd name="connsiteY1" fmla="*/ 1136823 h 3855310"/>
              <a:gd name="connsiteX2" fmla="*/ 2681417 w 4633784"/>
              <a:gd name="connsiteY2" fmla="*/ 1161536 h 3855310"/>
              <a:gd name="connsiteX3" fmla="*/ 2397211 w 4633784"/>
              <a:gd name="connsiteY3" fmla="*/ 259492 h 3855310"/>
              <a:gd name="connsiteX4" fmla="*/ 0 w 4633784"/>
              <a:gd name="connsiteY4" fmla="*/ 0 h 3855310"/>
              <a:gd name="connsiteX0" fmla="*/ 3978876 w 3978876"/>
              <a:gd name="connsiteY0" fmla="*/ 3595818 h 3595818"/>
              <a:gd name="connsiteX1" fmla="*/ 2508423 w 3978876"/>
              <a:gd name="connsiteY1" fmla="*/ 877331 h 3595818"/>
              <a:gd name="connsiteX2" fmla="*/ 2026509 w 3978876"/>
              <a:gd name="connsiteY2" fmla="*/ 902044 h 3595818"/>
              <a:gd name="connsiteX3" fmla="*/ 1742303 w 3978876"/>
              <a:gd name="connsiteY3" fmla="*/ 0 h 3595818"/>
              <a:gd name="connsiteX4" fmla="*/ 0 w 3978876"/>
              <a:gd name="connsiteY4" fmla="*/ 247135 h 3595818"/>
              <a:gd name="connsiteX0" fmla="*/ 3978876 w 3978876"/>
              <a:gd name="connsiteY0" fmla="*/ 3793526 h 3793526"/>
              <a:gd name="connsiteX1" fmla="*/ 2508423 w 3978876"/>
              <a:gd name="connsiteY1" fmla="*/ 1075039 h 3793526"/>
              <a:gd name="connsiteX2" fmla="*/ 2026509 w 3978876"/>
              <a:gd name="connsiteY2" fmla="*/ 1099752 h 3793526"/>
              <a:gd name="connsiteX3" fmla="*/ 1680520 w 3978876"/>
              <a:gd name="connsiteY3" fmla="*/ 0 h 3793526"/>
              <a:gd name="connsiteX4" fmla="*/ 0 w 3978876"/>
              <a:gd name="connsiteY4" fmla="*/ 444843 h 3793526"/>
              <a:gd name="connsiteX0" fmla="*/ 3978876 w 3978876"/>
              <a:gd name="connsiteY0" fmla="*/ 3793526 h 3793526"/>
              <a:gd name="connsiteX1" fmla="*/ 2508423 w 3978876"/>
              <a:gd name="connsiteY1" fmla="*/ 1075039 h 3793526"/>
              <a:gd name="connsiteX2" fmla="*/ 2248931 w 3978876"/>
              <a:gd name="connsiteY2" fmla="*/ 1136822 h 3793526"/>
              <a:gd name="connsiteX3" fmla="*/ 1680520 w 3978876"/>
              <a:gd name="connsiteY3" fmla="*/ 0 h 3793526"/>
              <a:gd name="connsiteX4" fmla="*/ 0 w 3978876"/>
              <a:gd name="connsiteY4" fmla="*/ 444843 h 3793526"/>
              <a:gd name="connsiteX0" fmla="*/ 2508423 w 2508423"/>
              <a:gd name="connsiteY0" fmla="*/ 1075039 h 1136822"/>
              <a:gd name="connsiteX1" fmla="*/ 2248931 w 2508423"/>
              <a:gd name="connsiteY1" fmla="*/ 1136822 h 1136822"/>
              <a:gd name="connsiteX2" fmla="*/ 1680520 w 2508423"/>
              <a:gd name="connsiteY2" fmla="*/ 0 h 1136822"/>
              <a:gd name="connsiteX3" fmla="*/ 0 w 2508423"/>
              <a:gd name="connsiteY3" fmla="*/ 444843 h 1136822"/>
              <a:gd name="connsiteX0" fmla="*/ 2248931 w 2248931"/>
              <a:gd name="connsiteY0" fmla="*/ 1136822 h 1136822"/>
              <a:gd name="connsiteX1" fmla="*/ 1680520 w 2248931"/>
              <a:gd name="connsiteY1" fmla="*/ 0 h 1136822"/>
              <a:gd name="connsiteX2" fmla="*/ 0 w 2248931"/>
              <a:gd name="connsiteY2" fmla="*/ 444843 h 1136822"/>
              <a:gd name="connsiteX0" fmla="*/ 1680520 w 1680520"/>
              <a:gd name="connsiteY0" fmla="*/ 0 h 444843"/>
              <a:gd name="connsiteX1" fmla="*/ 0 w 1680520"/>
              <a:gd name="connsiteY1" fmla="*/ 444843 h 444843"/>
              <a:gd name="connsiteX0" fmla="*/ 1680520 w 1680520"/>
              <a:gd name="connsiteY0" fmla="*/ 0 h 444843"/>
              <a:gd name="connsiteX1" fmla="*/ 1058564 w 1680520"/>
              <a:gd name="connsiteY1" fmla="*/ 191855 h 444843"/>
              <a:gd name="connsiteX2" fmla="*/ 0 w 1680520"/>
              <a:gd name="connsiteY2" fmla="*/ 444843 h 444843"/>
              <a:gd name="connsiteX0" fmla="*/ 5226909 w 5226909"/>
              <a:gd name="connsiteY0" fmla="*/ 0 h 1470454"/>
              <a:gd name="connsiteX1" fmla="*/ 1058564 w 5226909"/>
              <a:gd name="connsiteY1" fmla="*/ 1217466 h 1470454"/>
              <a:gd name="connsiteX2" fmla="*/ 0 w 5226909"/>
              <a:gd name="connsiteY2" fmla="*/ 1470454 h 1470454"/>
              <a:gd name="connsiteX0" fmla="*/ 5931244 w 5931244"/>
              <a:gd name="connsiteY0" fmla="*/ 0 h 1742303"/>
              <a:gd name="connsiteX1" fmla="*/ 1058564 w 5931244"/>
              <a:gd name="connsiteY1" fmla="*/ 1489315 h 1742303"/>
              <a:gd name="connsiteX2" fmla="*/ 0 w 5931244"/>
              <a:gd name="connsiteY2" fmla="*/ 1742303 h 1742303"/>
              <a:gd name="connsiteX0" fmla="*/ 4872680 w 6281350"/>
              <a:gd name="connsiteY0" fmla="*/ 0 h 3113903"/>
              <a:gd name="connsiteX1" fmla="*/ 0 w 6281350"/>
              <a:gd name="connsiteY1" fmla="*/ 1489315 h 3113903"/>
              <a:gd name="connsiteX2" fmla="*/ 6281350 w 6281350"/>
              <a:gd name="connsiteY2" fmla="*/ 3113903 h 3113903"/>
              <a:gd name="connsiteX0" fmla="*/ 20344 w 1429014"/>
              <a:gd name="connsiteY0" fmla="*/ 0 h 3113903"/>
              <a:gd name="connsiteX1" fmla="*/ 1004767 w 1429014"/>
              <a:gd name="connsiteY1" fmla="*/ 2292504 h 3113903"/>
              <a:gd name="connsiteX2" fmla="*/ 1429014 w 1429014"/>
              <a:gd name="connsiteY2" fmla="*/ 3113903 h 3113903"/>
              <a:gd name="connsiteX0" fmla="*/ 20344 w 1025110"/>
              <a:gd name="connsiteY0" fmla="*/ 0 h 5140411"/>
              <a:gd name="connsiteX1" fmla="*/ 1004767 w 1025110"/>
              <a:gd name="connsiteY1" fmla="*/ 2292504 h 5140411"/>
              <a:gd name="connsiteX2" fmla="*/ 996528 w 1025110"/>
              <a:gd name="connsiteY2" fmla="*/ 5140411 h 5140411"/>
              <a:gd name="connsiteX0" fmla="*/ 20344 w 1070746"/>
              <a:gd name="connsiteY0" fmla="*/ 0 h 5498757"/>
              <a:gd name="connsiteX1" fmla="*/ 1004767 w 1070746"/>
              <a:gd name="connsiteY1" fmla="*/ 2292504 h 5498757"/>
              <a:gd name="connsiteX2" fmla="*/ 1070669 w 1070746"/>
              <a:gd name="connsiteY2" fmla="*/ 5498757 h 5498757"/>
              <a:gd name="connsiteX0" fmla="*/ 0 w 1050402"/>
              <a:gd name="connsiteY0" fmla="*/ 0 h 5498757"/>
              <a:gd name="connsiteX1" fmla="*/ 984423 w 1050402"/>
              <a:gd name="connsiteY1" fmla="*/ 2292504 h 5498757"/>
              <a:gd name="connsiteX2" fmla="*/ 1050325 w 1050402"/>
              <a:gd name="connsiteY2" fmla="*/ 5498757 h 5498757"/>
              <a:gd name="connsiteX0" fmla="*/ 0 w 1087446"/>
              <a:gd name="connsiteY0" fmla="*/ 0 h 4819136"/>
              <a:gd name="connsiteX1" fmla="*/ 984423 w 1087446"/>
              <a:gd name="connsiteY1" fmla="*/ 2292504 h 4819136"/>
              <a:gd name="connsiteX2" fmla="*/ 1087395 w 1087446"/>
              <a:gd name="connsiteY2" fmla="*/ 4819136 h 4819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7446" h="4819136">
                <a:moveTo>
                  <a:pt x="0" y="0"/>
                </a:moveTo>
                <a:cubicBezTo>
                  <a:pt x="179859" y="430535"/>
                  <a:pt x="1187623" y="2245028"/>
                  <a:pt x="984423" y="2292504"/>
                </a:cubicBezTo>
                <a:cubicBezTo>
                  <a:pt x="981677" y="3241806"/>
                  <a:pt x="1090141" y="3869834"/>
                  <a:pt x="1087395" y="4819136"/>
                </a:cubicBezTo>
              </a:path>
            </a:pathLst>
          </a:custGeom>
          <a:noFill/>
          <a:ln w="762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5069CAD2-3F8F-2248-B3AF-1EE910702488}"/>
              </a:ext>
            </a:extLst>
          </p:cNvPr>
          <p:cNvSpPr/>
          <p:nvPr/>
        </p:nvSpPr>
        <p:spPr>
          <a:xfrm>
            <a:off x="4837670" y="3478425"/>
            <a:ext cx="2990336" cy="827903"/>
          </a:xfrm>
          <a:custGeom>
            <a:avLst/>
            <a:gdLst>
              <a:gd name="connsiteX0" fmla="*/ 3163330 w 3163330"/>
              <a:gd name="connsiteY0" fmla="*/ 3410465 h 3410465"/>
              <a:gd name="connsiteX1" fmla="*/ 1421027 w 3163330"/>
              <a:gd name="connsiteY1" fmla="*/ 518983 h 3410465"/>
              <a:gd name="connsiteX2" fmla="*/ 531340 w 3163330"/>
              <a:gd name="connsiteY2" fmla="*/ 914400 h 3410465"/>
              <a:gd name="connsiteX3" fmla="*/ 0 w 3163330"/>
              <a:gd name="connsiteY3" fmla="*/ 0 h 3410465"/>
              <a:gd name="connsiteX0" fmla="*/ 3163330 w 3163330"/>
              <a:gd name="connsiteY0" fmla="*/ 3410465 h 3410465"/>
              <a:gd name="connsiteX1" fmla="*/ 1408671 w 3163330"/>
              <a:gd name="connsiteY1" fmla="*/ 654908 h 3410465"/>
              <a:gd name="connsiteX2" fmla="*/ 531340 w 3163330"/>
              <a:gd name="connsiteY2" fmla="*/ 914400 h 3410465"/>
              <a:gd name="connsiteX3" fmla="*/ 0 w 3163330"/>
              <a:gd name="connsiteY3" fmla="*/ 0 h 3410465"/>
              <a:gd name="connsiteX0" fmla="*/ 3163330 w 3163330"/>
              <a:gd name="connsiteY0" fmla="*/ 3410465 h 3410465"/>
              <a:gd name="connsiteX1" fmla="*/ 1482812 w 3163330"/>
              <a:gd name="connsiteY1" fmla="*/ 630194 h 3410465"/>
              <a:gd name="connsiteX2" fmla="*/ 531340 w 3163330"/>
              <a:gd name="connsiteY2" fmla="*/ 914400 h 3410465"/>
              <a:gd name="connsiteX3" fmla="*/ 0 w 3163330"/>
              <a:gd name="connsiteY3" fmla="*/ 0 h 3410465"/>
              <a:gd name="connsiteX0" fmla="*/ 3608174 w 3608174"/>
              <a:gd name="connsiteY0" fmla="*/ 3410465 h 3410465"/>
              <a:gd name="connsiteX1" fmla="*/ 1927656 w 3608174"/>
              <a:gd name="connsiteY1" fmla="*/ 630194 h 3410465"/>
              <a:gd name="connsiteX2" fmla="*/ 0 w 3608174"/>
              <a:gd name="connsiteY2" fmla="*/ 1087395 h 3410465"/>
              <a:gd name="connsiteX3" fmla="*/ 444844 w 3608174"/>
              <a:gd name="connsiteY3" fmla="*/ 0 h 3410465"/>
              <a:gd name="connsiteX0" fmla="*/ 3917092 w 3917092"/>
              <a:gd name="connsiteY0" fmla="*/ 3262184 h 3262184"/>
              <a:gd name="connsiteX1" fmla="*/ 2236574 w 3917092"/>
              <a:gd name="connsiteY1" fmla="*/ 481913 h 3262184"/>
              <a:gd name="connsiteX2" fmla="*/ 308918 w 3917092"/>
              <a:gd name="connsiteY2" fmla="*/ 939114 h 3262184"/>
              <a:gd name="connsiteX3" fmla="*/ 0 w 3917092"/>
              <a:gd name="connsiteY3" fmla="*/ 0 h 3262184"/>
              <a:gd name="connsiteX0" fmla="*/ 3917092 w 3917092"/>
              <a:gd name="connsiteY0" fmla="*/ 3262184 h 3262184"/>
              <a:gd name="connsiteX1" fmla="*/ 2273644 w 3917092"/>
              <a:gd name="connsiteY1" fmla="*/ 543697 h 3262184"/>
              <a:gd name="connsiteX2" fmla="*/ 308918 w 3917092"/>
              <a:gd name="connsiteY2" fmla="*/ 939114 h 3262184"/>
              <a:gd name="connsiteX3" fmla="*/ 0 w 3917092"/>
              <a:gd name="connsiteY3" fmla="*/ 0 h 3262184"/>
              <a:gd name="connsiteX0" fmla="*/ 3917092 w 3917092"/>
              <a:gd name="connsiteY0" fmla="*/ 3262184 h 3262184"/>
              <a:gd name="connsiteX1" fmla="*/ 2273644 w 3917092"/>
              <a:gd name="connsiteY1" fmla="*/ 543697 h 3262184"/>
              <a:gd name="connsiteX2" fmla="*/ 1112108 w 3917092"/>
              <a:gd name="connsiteY2" fmla="*/ 778476 h 3262184"/>
              <a:gd name="connsiteX3" fmla="*/ 0 w 3917092"/>
              <a:gd name="connsiteY3" fmla="*/ 0 h 3262184"/>
              <a:gd name="connsiteX0" fmla="*/ 3188043 w 3188043"/>
              <a:gd name="connsiteY0" fmla="*/ 3385751 h 3385751"/>
              <a:gd name="connsiteX1" fmla="*/ 1544595 w 3188043"/>
              <a:gd name="connsiteY1" fmla="*/ 667264 h 3385751"/>
              <a:gd name="connsiteX2" fmla="*/ 383059 w 3188043"/>
              <a:gd name="connsiteY2" fmla="*/ 902043 h 3385751"/>
              <a:gd name="connsiteX3" fmla="*/ 0 w 3188043"/>
              <a:gd name="connsiteY3" fmla="*/ 0 h 3385751"/>
              <a:gd name="connsiteX0" fmla="*/ 3707027 w 3707027"/>
              <a:gd name="connsiteY0" fmla="*/ 3385751 h 3385751"/>
              <a:gd name="connsiteX1" fmla="*/ 2063579 w 3707027"/>
              <a:gd name="connsiteY1" fmla="*/ 667264 h 3385751"/>
              <a:gd name="connsiteX2" fmla="*/ 0 w 3707027"/>
              <a:gd name="connsiteY2" fmla="*/ 1099751 h 3385751"/>
              <a:gd name="connsiteX3" fmla="*/ 518984 w 3707027"/>
              <a:gd name="connsiteY3" fmla="*/ 0 h 3385751"/>
              <a:gd name="connsiteX0" fmla="*/ 3917092 w 3917092"/>
              <a:gd name="connsiteY0" fmla="*/ 3336324 h 3336324"/>
              <a:gd name="connsiteX1" fmla="*/ 2273644 w 3917092"/>
              <a:gd name="connsiteY1" fmla="*/ 617837 h 3336324"/>
              <a:gd name="connsiteX2" fmla="*/ 210065 w 3917092"/>
              <a:gd name="connsiteY2" fmla="*/ 1050324 h 3336324"/>
              <a:gd name="connsiteX3" fmla="*/ 0 w 3917092"/>
              <a:gd name="connsiteY3" fmla="*/ 0 h 3336324"/>
              <a:gd name="connsiteX0" fmla="*/ 3917092 w 3917092"/>
              <a:gd name="connsiteY0" fmla="*/ 3373395 h 3373395"/>
              <a:gd name="connsiteX1" fmla="*/ 1816444 w 3917092"/>
              <a:gd name="connsiteY1" fmla="*/ 0 h 3373395"/>
              <a:gd name="connsiteX2" fmla="*/ 210065 w 3917092"/>
              <a:gd name="connsiteY2" fmla="*/ 1087395 h 3373395"/>
              <a:gd name="connsiteX3" fmla="*/ 0 w 3917092"/>
              <a:gd name="connsiteY3" fmla="*/ 37071 h 3373395"/>
              <a:gd name="connsiteX0" fmla="*/ 3917092 w 3917092"/>
              <a:gd name="connsiteY0" fmla="*/ 3373395 h 3373395"/>
              <a:gd name="connsiteX1" fmla="*/ 1816444 w 3917092"/>
              <a:gd name="connsiteY1" fmla="*/ 0 h 3373395"/>
              <a:gd name="connsiteX2" fmla="*/ 0 w 3917092"/>
              <a:gd name="connsiteY2" fmla="*/ 37071 h 3373395"/>
              <a:gd name="connsiteX0" fmla="*/ 2100648 w 2100648"/>
              <a:gd name="connsiteY0" fmla="*/ 3373395 h 3373395"/>
              <a:gd name="connsiteX1" fmla="*/ 0 w 2100648"/>
              <a:gd name="connsiteY1" fmla="*/ 0 h 3373395"/>
              <a:gd name="connsiteX0" fmla="*/ 2199502 w 2199502"/>
              <a:gd name="connsiteY0" fmla="*/ 3546389 h 3546389"/>
              <a:gd name="connsiteX1" fmla="*/ 0 w 2199502"/>
              <a:gd name="connsiteY1" fmla="*/ 0 h 3546389"/>
              <a:gd name="connsiteX0" fmla="*/ 2310713 w 2310713"/>
              <a:gd name="connsiteY0" fmla="*/ 3781168 h 3781168"/>
              <a:gd name="connsiteX1" fmla="*/ 0 w 2310713"/>
              <a:gd name="connsiteY1" fmla="*/ 0 h 3781168"/>
              <a:gd name="connsiteX0" fmla="*/ 3323967 w 3323967"/>
              <a:gd name="connsiteY0" fmla="*/ 3496963 h 3496963"/>
              <a:gd name="connsiteX1" fmla="*/ 0 w 3323967"/>
              <a:gd name="connsiteY1" fmla="*/ 0 h 3496963"/>
              <a:gd name="connsiteX0" fmla="*/ 3323967 w 3323967"/>
              <a:gd name="connsiteY0" fmla="*/ 3496963 h 3496963"/>
              <a:gd name="connsiteX1" fmla="*/ 741405 w 3323967"/>
              <a:gd name="connsiteY1" fmla="*/ 778476 h 3496963"/>
              <a:gd name="connsiteX2" fmla="*/ 0 w 3323967"/>
              <a:gd name="connsiteY2" fmla="*/ 0 h 3496963"/>
              <a:gd name="connsiteX0" fmla="*/ 3323967 w 3323967"/>
              <a:gd name="connsiteY0" fmla="*/ 3756455 h 3756455"/>
              <a:gd name="connsiteX1" fmla="*/ 1272745 w 3323967"/>
              <a:gd name="connsiteY1" fmla="*/ 0 h 3756455"/>
              <a:gd name="connsiteX2" fmla="*/ 0 w 3323967"/>
              <a:gd name="connsiteY2" fmla="*/ 259492 h 3756455"/>
              <a:gd name="connsiteX0" fmla="*/ 3768811 w 3768811"/>
              <a:gd name="connsiteY0" fmla="*/ 3756455 h 3756455"/>
              <a:gd name="connsiteX1" fmla="*/ 1717589 w 3768811"/>
              <a:gd name="connsiteY1" fmla="*/ 0 h 3756455"/>
              <a:gd name="connsiteX2" fmla="*/ 0 w 3768811"/>
              <a:gd name="connsiteY2" fmla="*/ 420129 h 3756455"/>
              <a:gd name="connsiteX0" fmla="*/ 3768811 w 3768811"/>
              <a:gd name="connsiteY0" fmla="*/ 3855309 h 3855309"/>
              <a:gd name="connsiteX1" fmla="*/ 1705233 w 3768811"/>
              <a:gd name="connsiteY1" fmla="*/ 0 h 3855309"/>
              <a:gd name="connsiteX2" fmla="*/ 0 w 3768811"/>
              <a:gd name="connsiteY2" fmla="*/ 518983 h 3855309"/>
              <a:gd name="connsiteX0" fmla="*/ 4028303 w 4028303"/>
              <a:gd name="connsiteY0" fmla="*/ 3855309 h 3855309"/>
              <a:gd name="connsiteX1" fmla="*/ 1964725 w 4028303"/>
              <a:gd name="connsiteY1" fmla="*/ 0 h 3855309"/>
              <a:gd name="connsiteX2" fmla="*/ 0 w 4028303"/>
              <a:gd name="connsiteY2" fmla="*/ 580767 h 3855309"/>
              <a:gd name="connsiteX0" fmla="*/ 4028303 w 4028303"/>
              <a:gd name="connsiteY0" fmla="*/ 3855309 h 3855309"/>
              <a:gd name="connsiteX1" fmla="*/ 2557850 w 4028303"/>
              <a:gd name="connsiteY1" fmla="*/ 1136822 h 3855309"/>
              <a:gd name="connsiteX2" fmla="*/ 1964725 w 4028303"/>
              <a:gd name="connsiteY2" fmla="*/ 0 h 3855309"/>
              <a:gd name="connsiteX3" fmla="*/ 0 w 4028303"/>
              <a:gd name="connsiteY3" fmla="*/ 580767 h 3855309"/>
              <a:gd name="connsiteX0" fmla="*/ 4028303 w 4028303"/>
              <a:gd name="connsiteY0" fmla="*/ 3274542 h 3274542"/>
              <a:gd name="connsiteX1" fmla="*/ 2557850 w 4028303"/>
              <a:gd name="connsiteY1" fmla="*/ 556055 h 3274542"/>
              <a:gd name="connsiteX2" fmla="*/ 2075936 w 4028303"/>
              <a:gd name="connsiteY2" fmla="*/ 580768 h 3274542"/>
              <a:gd name="connsiteX3" fmla="*/ 0 w 4028303"/>
              <a:gd name="connsiteY3" fmla="*/ 0 h 3274542"/>
              <a:gd name="connsiteX0" fmla="*/ 4028303 w 4028303"/>
              <a:gd name="connsiteY0" fmla="*/ 3274542 h 3274542"/>
              <a:gd name="connsiteX1" fmla="*/ 2557850 w 4028303"/>
              <a:gd name="connsiteY1" fmla="*/ 556055 h 3274542"/>
              <a:gd name="connsiteX2" fmla="*/ 2075936 w 4028303"/>
              <a:gd name="connsiteY2" fmla="*/ 580768 h 3274542"/>
              <a:gd name="connsiteX3" fmla="*/ 0 w 4028303"/>
              <a:gd name="connsiteY3" fmla="*/ 0 h 3274542"/>
              <a:gd name="connsiteX4" fmla="*/ 1322174 w 4028303"/>
              <a:gd name="connsiteY4" fmla="*/ 370703 h 3274542"/>
              <a:gd name="connsiteX0" fmla="*/ 4028303 w 4028303"/>
              <a:gd name="connsiteY0" fmla="*/ 3632888 h 3632888"/>
              <a:gd name="connsiteX1" fmla="*/ 2557850 w 4028303"/>
              <a:gd name="connsiteY1" fmla="*/ 914401 h 3632888"/>
              <a:gd name="connsiteX2" fmla="*/ 2075936 w 4028303"/>
              <a:gd name="connsiteY2" fmla="*/ 939114 h 3632888"/>
              <a:gd name="connsiteX3" fmla="*/ 0 w 4028303"/>
              <a:gd name="connsiteY3" fmla="*/ 358346 h 3632888"/>
              <a:gd name="connsiteX4" fmla="*/ 1655806 w 4028303"/>
              <a:gd name="connsiteY4" fmla="*/ 0 h 3632888"/>
              <a:gd name="connsiteX0" fmla="*/ 4633784 w 4633784"/>
              <a:gd name="connsiteY0" fmla="*/ 3855310 h 3855310"/>
              <a:gd name="connsiteX1" fmla="*/ 3163331 w 4633784"/>
              <a:gd name="connsiteY1" fmla="*/ 1136823 h 3855310"/>
              <a:gd name="connsiteX2" fmla="*/ 2681417 w 4633784"/>
              <a:gd name="connsiteY2" fmla="*/ 1161536 h 3855310"/>
              <a:gd name="connsiteX3" fmla="*/ 605481 w 4633784"/>
              <a:gd name="connsiteY3" fmla="*/ 580768 h 3855310"/>
              <a:gd name="connsiteX4" fmla="*/ 0 w 4633784"/>
              <a:gd name="connsiteY4" fmla="*/ 0 h 3855310"/>
              <a:gd name="connsiteX0" fmla="*/ 4633784 w 4633784"/>
              <a:gd name="connsiteY0" fmla="*/ 3855310 h 3855310"/>
              <a:gd name="connsiteX1" fmla="*/ 3163331 w 4633784"/>
              <a:gd name="connsiteY1" fmla="*/ 1136823 h 3855310"/>
              <a:gd name="connsiteX2" fmla="*/ 2681417 w 4633784"/>
              <a:gd name="connsiteY2" fmla="*/ 1161536 h 3855310"/>
              <a:gd name="connsiteX3" fmla="*/ 2397211 w 4633784"/>
              <a:gd name="connsiteY3" fmla="*/ 259492 h 3855310"/>
              <a:gd name="connsiteX4" fmla="*/ 0 w 4633784"/>
              <a:gd name="connsiteY4" fmla="*/ 0 h 3855310"/>
              <a:gd name="connsiteX0" fmla="*/ 3978876 w 3978876"/>
              <a:gd name="connsiteY0" fmla="*/ 3595818 h 3595818"/>
              <a:gd name="connsiteX1" fmla="*/ 2508423 w 3978876"/>
              <a:gd name="connsiteY1" fmla="*/ 877331 h 3595818"/>
              <a:gd name="connsiteX2" fmla="*/ 2026509 w 3978876"/>
              <a:gd name="connsiteY2" fmla="*/ 902044 h 3595818"/>
              <a:gd name="connsiteX3" fmla="*/ 1742303 w 3978876"/>
              <a:gd name="connsiteY3" fmla="*/ 0 h 3595818"/>
              <a:gd name="connsiteX4" fmla="*/ 0 w 3978876"/>
              <a:gd name="connsiteY4" fmla="*/ 247135 h 3595818"/>
              <a:gd name="connsiteX0" fmla="*/ 3978876 w 3978876"/>
              <a:gd name="connsiteY0" fmla="*/ 3793526 h 3793526"/>
              <a:gd name="connsiteX1" fmla="*/ 2508423 w 3978876"/>
              <a:gd name="connsiteY1" fmla="*/ 1075039 h 3793526"/>
              <a:gd name="connsiteX2" fmla="*/ 2026509 w 3978876"/>
              <a:gd name="connsiteY2" fmla="*/ 1099752 h 3793526"/>
              <a:gd name="connsiteX3" fmla="*/ 1680520 w 3978876"/>
              <a:gd name="connsiteY3" fmla="*/ 0 h 3793526"/>
              <a:gd name="connsiteX4" fmla="*/ 0 w 3978876"/>
              <a:gd name="connsiteY4" fmla="*/ 444843 h 3793526"/>
              <a:gd name="connsiteX0" fmla="*/ 3978876 w 3978876"/>
              <a:gd name="connsiteY0" fmla="*/ 3793526 h 3793526"/>
              <a:gd name="connsiteX1" fmla="*/ 2508423 w 3978876"/>
              <a:gd name="connsiteY1" fmla="*/ 1075039 h 3793526"/>
              <a:gd name="connsiteX2" fmla="*/ 2248931 w 3978876"/>
              <a:gd name="connsiteY2" fmla="*/ 1136822 h 3793526"/>
              <a:gd name="connsiteX3" fmla="*/ 1680520 w 3978876"/>
              <a:gd name="connsiteY3" fmla="*/ 0 h 3793526"/>
              <a:gd name="connsiteX4" fmla="*/ 0 w 3978876"/>
              <a:gd name="connsiteY4" fmla="*/ 444843 h 3793526"/>
              <a:gd name="connsiteX0" fmla="*/ 3978876 w 3978876"/>
              <a:gd name="connsiteY0" fmla="*/ 3793526 h 3793526"/>
              <a:gd name="connsiteX1" fmla="*/ 2508423 w 3978876"/>
              <a:gd name="connsiteY1" fmla="*/ 1075039 h 3793526"/>
              <a:gd name="connsiteX2" fmla="*/ 1680520 w 3978876"/>
              <a:gd name="connsiteY2" fmla="*/ 0 h 3793526"/>
              <a:gd name="connsiteX3" fmla="*/ 0 w 3978876"/>
              <a:gd name="connsiteY3" fmla="*/ 444843 h 3793526"/>
              <a:gd name="connsiteX0" fmla="*/ 3978876 w 3978876"/>
              <a:gd name="connsiteY0" fmla="*/ 3793526 h 3793526"/>
              <a:gd name="connsiteX1" fmla="*/ 1680520 w 3978876"/>
              <a:gd name="connsiteY1" fmla="*/ 0 h 3793526"/>
              <a:gd name="connsiteX2" fmla="*/ 0 w 3978876"/>
              <a:gd name="connsiteY2" fmla="*/ 444843 h 3793526"/>
              <a:gd name="connsiteX0" fmla="*/ 1680520 w 1680520"/>
              <a:gd name="connsiteY0" fmla="*/ 0 h 444843"/>
              <a:gd name="connsiteX1" fmla="*/ 0 w 1680520"/>
              <a:gd name="connsiteY1" fmla="*/ 444843 h 444843"/>
              <a:gd name="connsiteX0" fmla="*/ 1742304 w 1742304"/>
              <a:gd name="connsiteY0" fmla="*/ 0 h 358346"/>
              <a:gd name="connsiteX1" fmla="*/ 0 w 1742304"/>
              <a:gd name="connsiteY1" fmla="*/ 358346 h 358346"/>
              <a:gd name="connsiteX0" fmla="*/ 1742304 w 1742304"/>
              <a:gd name="connsiteY0" fmla="*/ 0 h 457200"/>
              <a:gd name="connsiteX1" fmla="*/ 0 w 1742304"/>
              <a:gd name="connsiteY1" fmla="*/ 457200 h 457200"/>
              <a:gd name="connsiteX0" fmla="*/ 2990336 w 2990336"/>
              <a:gd name="connsiteY0" fmla="*/ 0 h 827903"/>
              <a:gd name="connsiteX1" fmla="*/ 0 w 2990336"/>
              <a:gd name="connsiteY1" fmla="*/ 827903 h 827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90336" h="827903">
                <a:moveTo>
                  <a:pt x="2990336" y="0"/>
                </a:moveTo>
                <a:lnTo>
                  <a:pt x="0" y="827903"/>
                </a:lnTo>
              </a:path>
            </a:pathLst>
          </a:custGeom>
          <a:noFill/>
          <a:ln w="762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59E46C8-9CF2-CB43-833B-4E3694BAC6AC}"/>
              </a:ext>
            </a:extLst>
          </p:cNvPr>
          <p:cNvSpPr/>
          <p:nvPr/>
        </p:nvSpPr>
        <p:spPr>
          <a:xfrm>
            <a:off x="6096000" y="3225114"/>
            <a:ext cx="1491049" cy="122331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B985365-1A52-5448-81EC-9CD148DFBF97}"/>
              </a:ext>
            </a:extLst>
          </p:cNvPr>
          <p:cNvSpPr/>
          <p:nvPr/>
        </p:nvSpPr>
        <p:spPr>
          <a:xfrm>
            <a:off x="562853" y="3809736"/>
            <a:ext cx="3700229" cy="81787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LANDMARK FEATURE</a:t>
            </a:r>
          </a:p>
          <a:p>
            <a:pPr algn="ctr"/>
            <a:r>
              <a:rPr lang="en-US" dirty="0"/>
              <a:t>FOUNTAIN</a:t>
            </a:r>
          </a:p>
          <a:p>
            <a:pPr algn="ctr"/>
            <a:endParaRPr lang="en-US" sz="12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C273544-1EFB-2646-AC7E-A3EAB1921589}"/>
              </a:ext>
            </a:extLst>
          </p:cNvPr>
          <p:cNvCxnSpPr>
            <a:cxnSpLocks/>
            <a:stCxn id="17" idx="3"/>
            <a:endCxn id="6" idx="1"/>
          </p:cNvCxnSpPr>
          <p:nvPr/>
        </p:nvCxnSpPr>
        <p:spPr>
          <a:xfrm flipV="1">
            <a:off x="4263082" y="3404265"/>
            <a:ext cx="2051277" cy="814406"/>
          </a:xfrm>
          <a:prstGeom prst="line">
            <a:avLst/>
          </a:prstGeom>
          <a:ln w="571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FF4DA3CF-C78F-9445-BAEF-E095C531F851}"/>
              </a:ext>
            </a:extLst>
          </p:cNvPr>
          <p:cNvSpPr/>
          <p:nvPr/>
        </p:nvSpPr>
        <p:spPr>
          <a:xfrm>
            <a:off x="801122" y="5035161"/>
            <a:ext cx="3744105" cy="122331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RICH FACADES &amp; CORNERS TO ADJACENT BUILDINGS</a:t>
            </a:r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67A72F9-20CB-EC4B-8827-18A339EC3D22}"/>
              </a:ext>
            </a:extLst>
          </p:cNvPr>
          <p:cNvCxnSpPr>
            <a:cxnSpLocks/>
            <a:stCxn id="20" idx="3"/>
            <a:endCxn id="6" idx="3"/>
          </p:cNvCxnSpPr>
          <p:nvPr/>
        </p:nvCxnSpPr>
        <p:spPr>
          <a:xfrm flipV="1">
            <a:off x="4545227" y="4269281"/>
            <a:ext cx="1769132" cy="1377539"/>
          </a:xfrm>
          <a:prstGeom prst="line">
            <a:avLst/>
          </a:prstGeom>
          <a:ln w="571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20CC335-736F-2048-89F7-1D9AF1DBECE4}"/>
              </a:ext>
            </a:extLst>
          </p:cNvPr>
          <p:cNvSpPr/>
          <p:nvPr/>
        </p:nvSpPr>
        <p:spPr>
          <a:xfrm>
            <a:off x="5342551" y="605924"/>
            <a:ext cx="4212237" cy="153377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CYCLE &amp; PEDESTRIAN ROUTES LINK TO SCHOOL</a:t>
            </a:r>
          </a:p>
          <a:p>
            <a:pPr algn="ctr"/>
            <a:r>
              <a:rPr lang="en-US" dirty="0"/>
              <a:t>FROM SUNNYMEADE AND CUTESLOWE</a:t>
            </a:r>
          </a:p>
          <a:p>
            <a:pPr algn="ctr"/>
            <a:r>
              <a:rPr lang="en-US"/>
              <a:t>WITH SECURE RAILINGS TO EDGES</a:t>
            </a:r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FE2736B-C5D3-C148-A320-3CFC92AA4BE7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7448670" y="2139699"/>
            <a:ext cx="3239925" cy="1400204"/>
          </a:xfrm>
          <a:prstGeom prst="line">
            <a:avLst/>
          </a:prstGeom>
          <a:ln w="571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36F96FB-7952-CB4C-8EA0-38EC19BD2270}"/>
              </a:ext>
            </a:extLst>
          </p:cNvPr>
          <p:cNvCxnSpPr>
            <a:cxnSpLocks/>
          </p:cNvCxnSpPr>
          <p:nvPr/>
        </p:nvCxnSpPr>
        <p:spPr>
          <a:xfrm>
            <a:off x="9387789" y="1052055"/>
            <a:ext cx="642144" cy="0"/>
          </a:xfrm>
          <a:prstGeom prst="line">
            <a:avLst/>
          </a:prstGeom>
          <a:ln w="571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5326D43-5FBD-BF4F-ADCD-763180E174E4}"/>
              </a:ext>
            </a:extLst>
          </p:cNvPr>
          <p:cNvSpPr/>
          <p:nvPr/>
        </p:nvSpPr>
        <p:spPr>
          <a:xfrm>
            <a:off x="9333472" y="2879123"/>
            <a:ext cx="203434" cy="19538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385091C4-60B6-A446-A4A5-8A2D22388D25}"/>
              </a:ext>
            </a:extLst>
          </p:cNvPr>
          <p:cNvSpPr/>
          <p:nvPr/>
        </p:nvSpPr>
        <p:spPr>
          <a:xfrm rot="20181850">
            <a:off x="6051785" y="2790740"/>
            <a:ext cx="342899" cy="460846"/>
          </a:xfrm>
          <a:prstGeom prst="roundRect">
            <a:avLst/>
          </a:prstGeom>
          <a:noFill/>
          <a:ln w="920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837D1816-1190-AD47-9DA6-D21EC3CDCFE4}"/>
              </a:ext>
            </a:extLst>
          </p:cNvPr>
          <p:cNvSpPr/>
          <p:nvPr/>
        </p:nvSpPr>
        <p:spPr>
          <a:xfrm>
            <a:off x="503959" y="1912139"/>
            <a:ext cx="3700229" cy="81787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RESTRICTED ACCESS</a:t>
            </a:r>
            <a:endParaRPr lang="en-US" dirty="0"/>
          </a:p>
          <a:p>
            <a:pPr algn="ctr"/>
            <a:endParaRPr lang="en-US" sz="1200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EBD478D-A135-B049-8D73-32AE54C71A0D}"/>
              </a:ext>
            </a:extLst>
          </p:cNvPr>
          <p:cNvCxnSpPr>
            <a:cxnSpLocks/>
            <a:stCxn id="39" idx="3"/>
            <a:endCxn id="36" idx="0"/>
          </p:cNvCxnSpPr>
          <p:nvPr/>
        </p:nvCxnSpPr>
        <p:spPr>
          <a:xfrm>
            <a:off x="4204188" y="2321074"/>
            <a:ext cx="1926665" cy="488995"/>
          </a:xfrm>
          <a:prstGeom prst="line">
            <a:avLst/>
          </a:prstGeom>
          <a:ln w="571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906ADD5-C984-B54B-89FF-2B12E917D115}"/>
              </a:ext>
            </a:extLst>
          </p:cNvPr>
          <p:cNvSpPr/>
          <p:nvPr/>
        </p:nvSpPr>
        <p:spPr>
          <a:xfrm>
            <a:off x="8622124" y="5495784"/>
            <a:ext cx="3078674" cy="108906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PRINCIPAL ROUTES</a:t>
            </a:r>
          </a:p>
          <a:p>
            <a:pPr algn="ctr"/>
            <a:r>
              <a:rPr lang="en-US" dirty="0"/>
              <a:t>WITH CALMING, SURFACE DETAIL, 10 MPH LIMIT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D7EAD1E-4065-304B-B88F-E9E472224B6D}"/>
              </a:ext>
            </a:extLst>
          </p:cNvPr>
          <p:cNvCxnSpPr>
            <a:cxnSpLocks/>
          </p:cNvCxnSpPr>
          <p:nvPr/>
        </p:nvCxnSpPr>
        <p:spPr>
          <a:xfrm flipH="1" flipV="1">
            <a:off x="7746078" y="5256876"/>
            <a:ext cx="876047" cy="783192"/>
          </a:xfrm>
          <a:prstGeom prst="line">
            <a:avLst/>
          </a:prstGeom>
          <a:ln w="571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244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2453BE-A8FD-A947-8547-D98671203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279" y="0"/>
            <a:ext cx="12388557" cy="6968564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CBF25AE-ACC8-CC49-BA20-39F30A2537A9}"/>
              </a:ext>
            </a:extLst>
          </p:cNvPr>
          <p:cNvSpPr/>
          <p:nvPr/>
        </p:nvSpPr>
        <p:spPr>
          <a:xfrm>
            <a:off x="3082677" y="736553"/>
            <a:ext cx="4337026" cy="102996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POST GRADUATE HOUSING</a:t>
            </a:r>
          </a:p>
          <a:p>
            <a:pPr algn="ctr"/>
            <a:r>
              <a:rPr lang="en-US" dirty="0"/>
              <a:t>COMMUAL GARDENS</a:t>
            </a:r>
          </a:p>
          <a:p>
            <a:pPr algn="ctr"/>
            <a:r>
              <a:rPr lang="en-US" dirty="0"/>
              <a:t>ENTRANCES ON TO STREETS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D78D398-5445-CF45-B2BA-94158E4F9C91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5251190" y="1766517"/>
            <a:ext cx="1946444" cy="1172626"/>
          </a:xfrm>
          <a:prstGeom prst="line">
            <a:avLst/>
          </a:prstGeom>
          <a:ln w="571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9B49B9C-2ED6-AE4A-9851-22F6ABB9D14A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5251190" y="1766517"/>
            <a:ext cx="418090" cy="1342443"/>
          </a:xfrm>
          <a:prstGeom prst="line">
            <a:avLst/>
          </a:prstGeom>
          <a:ln w="571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E6DFD4E-3B13-D04A-8B9C-828766CB6D62}"/>
              </a:ext>
            </a:extLst>
          </p:cNvPr>
          <p:cNvSpPr/>
          <p:nvPr/>
        </p:nvSpPr>
        <p:spPr>
          <a:xfrm>
            <a:off x="465751" y="5029878"/>
            <a:ext cx="5360283" cy="87453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HOUSING ABOVE &amp; AROUND PARKING</a:t>
            </a:r>
          </a:p>
          <a:p>
            <a:pPr algn="ctr"/>
            <a:r>
              <a:rPr lang="en-US" dirty="0"/>
              <a:t>FRONT DOORS ON TO STREETS</a:t>
            </a:r>
            <a:endParaRPr lang="en-US" sz="1400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499384D-5880-0F4A-8F42-3FE1F5C89A81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3145893" y="3501524"/>
            <a:ext cx="2523387" cy="1528354"/>
          </a:xfrm>
          <a:prstGeom prst="line">
            <a:avLst/>
          </a:prstGeom>
          <a:ln w="571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9901E9E7-533B-1C45-B41B-1BB1D5D7FA00}"/>
              </a:ext>
            </a:extLst>
          </p:cNvPr>
          <p:cNvSpPr/>
          <p:nvPr/>
        </p:nvSpPr>
        <p:spPr>
          <a:xfrm>
            <a:off x="96152" y="1884082"/>
            <a:ext cx="3248454" cy="141078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SINGLE ASPECT HOUSING TO BACK OF SHOPS</a:t>
            </a:r>
            <a:endParaRPr lang="en-US" sz="1400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95E1820-E393-874F-A440-B547716C85CD}"/>
              </a:ext>
            </a:extLst>
          </p:cNvPr>
          <p:cNvCxnSpPr>
            <a:cxnSpLocks/>
            <a:stCxn id="31" idx="3"/>
          </p:cNvCxnSpPr>
          <p:nvPr/>
        </p:nvCxnSpPr>
        <p:spPr>
          <a:xfrm>
            <a:off x="3344606" y="2589477"/>
            <a:ext cx="1553965" cy="705394"/>
          </a:xfrm>
          <a:prstGeom prst="line">
            <a:avLst/>
          </a:prstGeom>
          <a:ln w="571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964A4C3-7E3E-6540-8AED-BFD97576FB0A}"/>
              </a:ext>
            </a:extLst>
          </p:cNvPr>
          <p:cNvSpPr/>
          <p:nvPr/>
        </p:nvSpPr>
        <p:spPr>
          <a:xfrm>
            <a:off x="8365277" y="1478297"/>
            <a:ext cx="3201495" cy="87453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CHERWELL SCHOOL</a:t>
            </a:r>
          </a:p>
          <a:p>
            <a:pPr algn="ctr"/>
            <a:r>
              <a:rPr lang="en-US" dirty="0"/>
              <a:t>1850 PUPILS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43CC37-DD18-6848-A389-C63093E309CC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9966025" y="2352830"/>
            <a:ext cx="1249843" cy="2114668"/>
          </a:xfrm>
          <a:prstGeom prst="line">
            <a:avLst/>
          </a:prstGeom>
          <a:ln w="571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346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4E87677-16D8-924B-8125-979D00109C0E}"/>
              </a:ext>
            </a:extLst>
          </p:cNvPr>
          <p:cNvSpPr txBox="1"/>
          <p:nvPr/>
        </p:nvSpPr>
        <p:spPr>
          <a:xfrm>
            <a:off x="1537990" y="1089905"/>
            <a:ext cx="8960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WHAT IS HAPPENING TO OXFORD?</a:t>
            </a: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A790B861-A155-A54E-8234-A0445D5E3FE0}"/>
              </a:ext>
            </a:extLst>
          </p:cNvPr>
          <p:cNvSpPr/>
          <p:nvPr/>
        </p:nvSpPr>
        <p:spPr>
          <a:xfrm>
            <a:off x="4901636" y="2372811"/>
            <a:ext cx="1790218" cy="914400"/>
          </a:xfrm>
          <a:prstGeom prst="downArrow">
            <a:avLst>
              <a:gd name="adj1" fmla="val 6681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9E6E12-42B2-7244-8B35-347092DB5463}"/>
              </a:ext>
            </a:extLst>
          </p:cNvPr>
          <p:cNvSpPr txBox="1"/>
          <p:nvPr/>
        </p:nvSpPr>
        <p:spPr>
          <a:xfrm>
            <a:off x="1923849" y="4135976"/>
            <a:ext cx="80189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MASSIVE EXTENSIONS TO THE NORTH AND SOUTH</a:t>
            </a:r>
          </a:p>
        </p:txBody>
      </p:sp>
    </p:spTree>
    <p:extLst>
      <p:ext uri="{BB962C8B-B14F-4D97-AF65-F5344CB8AC3E}">
        <p14:creationId xmlns:p14="http://schemas.microsoft.com/office/powerpoint/2010/main" val="114744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EC138-D305-F449-9E66-0FB7CDC0A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68C1C40-5266-2F4D-84E3-0D3BD7E0A0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81573"/>
            <a:ext cx="12192000" cy="82211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7EB03C0-2218-1F42-9D2E-6D574E31C68D}"/>
              </a:ext>
            </a:extLst>
          </p:cNvPr>
          <p:cNvSpPr/>
          <p:nvPr/>
        </p:nvSpPr>
        <p:spPr>
          <a:xfrm>
            <a:off x="502277" y="-193183"/>
            <a:ext cx="4430332" cy="2575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/>
              <a:t>AND THEN THERE IS PARKING</a:t>
            </a:r>
          </a:p>
        </p:txBody>
      </p:sp>
    </p:spTree>
    <p:extLst>
      <p:ext uri="{BB962C8B-B14F-4D97-AF65-F5344CB8AC3E}">
        <p14:creationId xmlns:p14="http://schemas.microsoft.com/office/powerpoint/2010/main" val="4216763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AB078-6F2E-C64F-AD61-43D538A1B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02B3A-979D-9A45-9CAE-C13182B64B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497A9E-3F23-3847-AA33-0A6296E75C56}"/>
              </a:ext>
            </a:extLst>
          </p:cNvPr>
          <p:cNvSpPr txBox="1"/>
          <p:nvPr/>
        </p:nvSpPr>
        <p:spPr>
          <a:xfrm>
            <a:off x="838200" y="489397"/>
            <a:ext cx="10186115" cy="6003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accent1"/>
                </a:solidFill>
                <a:effectLst/>
                <a:latin typeface="Helvetica Neue" panose="02000503000000020004" pitchFamily="2" charset="0"/>
              </a:rPr>
              <a:t>Summary;</a:t>
            </a:r>
          </a:p>
          <a:p>
            <a:r>
              <a:rPr lang="en-GB" sz="3200" dirty="0">
                <a:solidFill>
                  <a:schemeClr val="accent1"/>
                </a:solidFill>
                <a:effectLst/>
                <a:latin typeface="Helvetica Neue" panose="02000503000000020004" pitchFamily="2" charset="0"/>
              </a:rPr>
              <a:t>-We offered our first attempt at addressing the bigger picture for your consideration.</a:t>
            </a:r>
          </a:p>
          <a:p>
            <a:r>
              <a:rPr lang="en-GB" sz="3200" dirty="0">
                <a:solidFill>
                  <a:schemeClr val="accent1"/>
                </a:solidFill>
                <a:effectLst/>
                <a:latin typeface="Helvetica Neue" panose="02000503000000020004" pitchFamily="2" charset="0"/>
              </a:rPr>
              <a:t>-It is ambitious and far-reaching.</a:t>
            </a:r>
          </a:p>
          <a:p>
            <a:r>
              <a:rPr lang="en-GB" sz="3200" dirty="0">
                <a:solidFill>
                  <a:schemeClr val="accent1"/>
                </a:solidFill>
                <a:effectLst/>
                <a:latin typeface="Helvetica Neue" panose="02000503000000020004" pitchFamily="2" charset="0"/>
              </a:rPr>
              <a:t>-It illustrates ingredients for wellbeing and a safe place. </a:t>
            </a:r>
          </a:p>
          <a:p>
            <a:r>
              <a:rPr lang="en-GB" sz="3200" dirty="0">
                <a:solidFill>
                  <a:schemeClr val="accent1"/>
                </a:solidFill>
                <a:effectLst/>
                <a:latin typeface="Helvetica Neue" panose="02000503000000020004" pitchFamily="2" charset="0"/>
              </a:rPr>
              <a:t>-It shows how cooperation and team-work could produce a place of community and neighbourliness for the benefit of the wider public interest.</a:t>
            </a:r>
          </a:p>
          <a:p>
            <a:r>
              <a:rPr lang="en-GB" sz="3200" dirty="0">
                <a:solidFill>
                  <a:schemeClr val="accent1"/>
                </a:solidFill>
                <a:effectLst/>
                <a:latin typeface="Helvetica Neue" panose="02000503000000020004" pitchFamily="2" charset="0"/>
              </a:rPr>
              <a:t>-It contains the basic conditions and environment which will frame an enduring place and well-designed buildings fit for the 21st century.</a:t>
            </a:r>
          </a:p>
        </p:txBody>
      </p:sp>
    </p:spTree>
    <p:extLst>
      <p:ext uri="{BB962C8B-B14F-4D97-AF65-F5344CB8AC3E}">
        <p14:creationId xmlns:p14="http://schemas.microsoft.com/office/powerpoint/2010/main" val="2375651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3EC29E0-A4DC-D541-8E37-498C87C0BDB9}"/>
              </a:ext>
            </a:extLst>
          </p:cNvPr>
          <p:cNvSpPr txBox="1"/>
          <p:nvPr/>
        </p:nvSpPr>
        <p:spPr>
          <a:xfrm>
            <a:off x="2374779" y="981261"/>
            <a:ext cx="6886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LET’S DISCUSS</a:t>
            </a:r>
          </a:p>
        </p:txBody>
      </p:sp>
      <p:pic>
        <p:nvPicPr>
          <p:cNvPr id="4" name="Graphic 3" descr="Meeting">
            <a:extLst>
              <a:ext uri="{FF2B5EF4-FFF2-40B4-BE49-F238E27FC236}">
                <a16:creationId xmlns:a16="http://schemas.microsoft.com/office/drawing/2014/main" id="{85F2CF75-F4BA-F04A-9B1F-2E2A61EB4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03870" y="1819775"/>
            <a:ext cx="4628606" cy="462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1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5CC76AC-AAE8-004C-9B79-6FD0389FB491}"/>
              </a:ext>
            </a:extLst>
          </p:cNvPr>
          <p:cNvSpPr/>
          <p:nvPr/>
        </p:nvSpPr>
        <p:spPr>
          <a:xfrm>
            <a:off x="3530279" y="2554617"/>
            <a:ext cx="4571999" cy="3371621"/>
          </a:xfrm>
          <a:prstGeom prst="ellipse">
            <a:avLst/>
          </a:prstGeom>
          <a:effectLst>
            <a:softEdge rad="59729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34763E5-4533-CD47-A0FE-6AD485C64F0B}"/>
              </a:ext>
            </a:extLst>
          </p:cNvPr>
          <p:cNvSpPr/>
          <p:nvPr/>
        </p:nvSpPr>
        <p:spPr>
          <a:xfrm>
            <a:off x="3120341" y="1608062"/>
            <a:ext cx="2066634" cy="1686249"/>
          </a:xfrm>
          <a:prstGeom prst="ellipse">
            <a:avLst/>
          </a:prstGeom>
          <a:effectLst>
            <a:softEdge rad="59729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NORTH OXFORD DEVELOPMENT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06AF762-F39D-AF42-9516-F44F9C721E4E}"/>
              </a:ext>
            </a:extLst>
          </p:cNvPr>
          <p:cNvSpPr/>
          <p:nvPr/>
        </p:nvSpPr>
        <p:spPr>
          <a:xfrm>
            <a:off x="1944306" y="1920085"/>
            <a:ext cx="1412203" cy="1057408"/>
          </a:xfrm>
          <a:prstGeom prst="ellipse">
            <a:avLst/>
          </a:prstGeom>
          <a:effectLst>
            <a:softEdge rad="59729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/>
              <a:t>CANALSIDE DEV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743BC4B-0518-5B41-9BCC-9640B93D50F5}"/>
              </a:ext>
            </a:extLst>
          </p:cNvPr>
          <p:cNvSpPr/>
          <p:nvPr/>
        </p:nvSpPr>
        <p:spPr>
          <a:xfrm>
            <a:off x="3090036" y="891465"/>
            <a:ext cx="1499617" cy="935810"/>
          </a:xfrm>
          <a:prstGeom prst="ellipse">
            <a:avLst/>
          </a:prstGeom>
          <a:effectLst>
            <a:softEdge rad="59729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/>
              <a:t>GOLF CLUB DEV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9F1D0C2-2267-2543-B30C-317444B41237}"/>
              </a:ext>
            </a:extLst>
          </p:cNvPr>
          <p:cNvSpPr/>
          <p:nvPr/>
        </p:nvSpPr>
        <p:spPr>
          <a:xfrm>
            <a:off x="5329446" y="1501045"/>
            <a:ext cx="1499617" cy="928446"/>
          </a:xfrm>
          <a:prstGeom prst="ellipse">
            <a:avLst/>
          </a:prstGeom>
          <a:effectLst>
            <a:softEdge rad="59729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/>
              <a:t>FRIDESWIDE FARM DEV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755A5CB-54A0-FF46-9F2D-84E8511B3E60}"/>
              </a:ext>
            </a:extLst>
          </p:cNvPr>
          <p:cNvSpPr/>
          <p:nvPr/>
        </p:nvSpPr>
        <p:spPr>
          <a:xfrm>
            <a:off x="4511177" y="46545"/>
            <a:ext cx="3591101" cy="1436391"/>
          </a:xfrm>
          <a:prstGeom prst="ellipse">
            <a:avLst/>
          </a:prstGeom>
          <a:effectLst>
            <a:softEdge rad="59729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/>
              <a:t>KIDLINGTON GAP DEVELOPEMENT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3A98E2C-9DA4-1444-86FD-C3F7C0F56067}"/>
              </a:ext>
            </a:extLst>
          </p:cNvPr>
          <p:cNvSpPr/>
          <p:nvPr/>
        </p:nvSpPr>
        <p:spPr>
          <a:xfrm>
            <a:off x="7343170" y="1282218"/>
            <a:ext cx="1687974" cy="1193251"/>
          </a:xfrm>
          <a:prstGeom prst="ellipse">
            <a:avLst/>
          </a:prstGeom>
          <a:effectLst>
            <a:softEdge rad="59729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/>
              <a:t>BARTON 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E7D13BA-50F9-AF47-8F19-410DFAAF7B9A}"/>
              </a:ext>
            </a:extLst>
          </p:cNvPr>
          <p:cNvSpPr/>
          <p:nvPr/>
        </p:nvSpPr>
        <p:spPr>
          <a:xfrm>
            <a:off x="8685836" y="1323458"/>
            <a:ext cx="1687974" cy="1193251"/>
          </a:xfrm>
          <a:prstGeom prst="ellipse">
            <a:avLst/>
          </a:prstGeom>
          <a:effectLst>
            <a:softEdge rad="59729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/>
              <a:t>BARTON 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EFB31E2-6C94-3349-9BA3-62364F01CE56}"/>
              </a:ext>
            </a:extLst>
          </p:cNvPr>
          <p:cNvSpPr/>
          <p:nvPr/>
        </p:nvSpPr>
        <p:spPr>
          <a:xfrm>
            <a:off x="2916820" y="5542292"/>
            <a:ext cx="3045455" cy="1269163"/>
          </a:xfrm>
          <a:prstGeom prst="ellipse">
            <a:avLst/>
          </a:prstGeom>
          <a:effectLst>
            <a:softEdge rad="59729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/>
              <a:t>GRENOBLE ROAD DEVELOPMENT</a:t>
            </a:r>
          </a:p>
        </p:txBody>
      </p:sp>
      <p:pic>
        <p:nvPicPr>
          <p:cNvPr id="4100" name="Picture 4" descr="Pin by Militaru Maria on Bullet journal | Skyline silhouette, Silhouette  free, Silhouette">
            <a:extLst>
              <a:ext uri="{FF2B5EF4-FFF2-40B4-BE49-F238E27FC236}">
                <a16:creationId xmlns:a16="http://schemas.microsoft.com/office/drawing/2014/main" id="{8EBE033D-148A-7146-B562-8FACD6BFF7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4"/>
          <a:stretch/>
        </p:blipFill>
        <p:spPr bwMode="auto">
          <a:xfrm>
            <a:off x="3253035" y="3589572"/>
            <a:ext cx="5151549" cy="1525307"/>
          </a:xfrm>
          <a:prstGeom prst="rect">
            <a:avLst/>
          </a:prstGeom>
          <a:noFill/>
          <a:effectLst>
            <a:softEdge rad="59729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phic 15" descr="Heart">
            <a:extLst>
              <a:ext uri="{FF2B5EF4-FFF2-40B4-BE49-F238E27FC236}">
                <a16:creationId xmlns:a16="http://schemas.microsoft.com/office/drawing/2014/main" id="{FDE41001-5754-6445-A5A5-92A7C427F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60745" y="2749582"/>
            <a:ext cx="825151" cy="825151"/>
          </a:xfrm>
          <a:prstGeom prst="rect">
            <a:avLst/>
          </a:prstGeom>
          <a:effectLst>
            <a:softEdge rad="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D4EF9B7-BD6D-E747-A9FE-CBFAEECDB7EE}"/>
              </a:ext>
            </a:extLst>
          </p:cNvPr>
          <p:cNvSpPr txBox="1"/>
          <p:nvPr/>
        </p:nvSpPr>
        <p:spPr>
          <a:xfrm>
            <a:off x="5329446" y="5229486"/>
            <a:ext cx="97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OXFORD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8A71CE-FB4B-4048-9E5F-EDF9A81D05E7}"/>
              </a:ext>
            </a:extLst>
          </p:cNvPr>
          <p:cNvSpPr txBox="1"/>
          <p:nvPr/>
        </p:nvSpPr>
        <p:spPr>
          <a:xfrm>
            <a:off x="4941271" y="2977492"/>
            <a:ext cx="1676998" cy="369332"/>
          </a:xfrm>
          <a:prstGeom prst="rect">
            <a:avLst/>
          </a:prstGeom>
          <a:noFill/>
          <a:effectLst>
            <a:softEdge rad="59729"/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SUMMERTOWN</a:t>
            </a:r>
          </a:p>
        </p:txBody>
      </p:sp>
    </p:spTree>
    <p:extLst>
      <p:ext uri="{BB962C8B-B14F-4D97-AF65-F5344CB8AC3E}">
        <p14:creationId xmlns:p14="http://schemas.microsoft.com/office/powerpoint/2010/main" val="2604313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4E87677-16D8-924B-8125-979D00109C0E}"/>
              </a:ext>
            </a:extLst>
          </p:cNvPr>
          <p:cNvSpPr txBox="1"/>
          <p:nvPr/>
        </p:nvSpPr>
        <p:spPr>
          <a:xfrm>
            <a:off x="328966" y="305068"/>
            <a:ext cx="1153406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THESE EXTENSIONS ARE NEEDED BUT THEY ARE OFTEN NOT SUITABLE FOR:</a:t>
            </a:r>
          </a:p>
          <a:p>
            <a:endParaRPr lang="en-US" sz="4000" b="1" dirty="0">
              <a:solidFill>
                <a:schemeClr val="accen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PEOPLE WHO REQUIRE COMMUNITY SUPPORT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RESIDENTS WITHOUT CARS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OLDER FOLK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b="1" dirty="0">
              <a:solidFill>
                <a:schemeClr val="accen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4000" b="1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ALSO…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THESE EXTENSIONS HAVE NO HEART</a:t>
            </a:r>
          </a:p>
        </p:txBody>
      </p:sp>
    </p:spTree>
    <p:extLst>
      <p:ext uri="{BB962C8B-B14F-4D97-AF65-F5344CB8AC3E}">
        <p14:creationId xmlns:p14="http://schemas.microsoft.com/office/powerpoint/2010/main" val="4242584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4E87677-16D8-924B-8125-979D00109C0E}"/>
              </a:ext>
            </a:extLst>
          </p:cNvPr>
          <p:cNvSpPr txBox="1"/>
          <p:nvPr/>
        </p:nvSpPr>
        <p:spPr>
          <a:xfrm>
            <a:off x="353131" y="214140"/>
            <a:ext cx="63206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WHAT MAKES A HEART?</a:t>
            </a:r>
          </a:p>
        </p:txBody>
      </p:sp>
      <p:pic>
        <p:nvPicPr>
          <p:cNvPr id="6" name="Graphic 5" descr="Heart">
            <a:extLst>
              <a:ext uri="{FF2B5EF4-FFF2-40B4-BE49-F238E27FC236}">
                <a16:creationId xmlns:a16="http://schemas.microsoft.com/office/drawing/2014/main" id="{020ECC09-DACA-1F4B-AC4B-4DEE098F9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14202" y="1090177"/>
            <a:ext cx="5818117" cy="5818117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E6E570-EFA8-2F4E-94A2-AC603D92E1AF}"/>
              </a:ext>
            </a:extLst>
          </p:cNvPr>
          <p:cNvSpPr txBox="1"/>
          <p:nvPr/>
        </p:nvSpPr>
        <p:spPr>
          <a:xfrm>
            <a:off x="8421563" y="1734010"/>
            <a:ext cx="1414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SHOPS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172C5E-61CC-9E42-B064-4A17E0FB6C1B}"/>
              </a:ext>
            </a:extLst>
          </p:cNvPr>
          <p:cNvSpPr txBox="1"/>
          <p:nvPr/>
        </p:nvSpPr>
        <p:spPr>
          <a:xfrm>
            <a:off x="2890390" y="1632437"/>
            <a:ext cx="1154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PUBS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A931B9-DA63-8649-B8C8-62A1214DFD34}"/>
              </a:ext>
            </a:extLst>
          </p:cNvPr>
          <p:cNvSpPr txBox="1"/>
          <p:nvPr/>
        </p:nvSpPr>
        <p:spPr>
          <a:xfrm>
            <a:off x="2130944" y="5576872"/>
            <a:ext cx="2898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COFFEE SHOPS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55CE49-92AC-4040-B892-CD8C03907AA5}"/>
              </a:ext>
            </a:extLst>
          </p:cNvPr>
          <p:cNvSpPr txBox="1"/>
          <p:nvPr/>
        </p:nvSpPr>
        <p:spPr>
          <a:xfrm>
            <a:off x="1044667" y="3737625"/>
            <a:ext cx="27244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RESTAURANTS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158688-ECFA-F749-AE2A-3A7621395621}"/>
              </a:ext>
            </a:extLst>
          </p:cNvPr>
          <p:cNvSpPr txBox="1"/>
          <p:nvPr/>
        </p:nvSpPr>
        <p:spPr>
          <a:xfrm>
            <a:off x="598551" y="4655766"/>
            <a:ext cx="3616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BUS CONNECTIONS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0FAB5A-75BE-7942-ACC8-AB4FC6CCA766}"/>
              </a:ext>
            </a:extLst>
          </p:cNvPr>
          <p:cNvSpPr txBox="1"/>
          <p:nvPr/>
        </p:nvSpPr>
        <p:spPr>
          <a:xfrm>
            <a:off x="242894" y="2667813"/>
            <a:ext cx="3040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HEALTH CENTRE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6CE95D-348E-0D45-AF24-AA39CE348A91}"/>
              </a:ext>
            </a:extLst>
          </p:cNvPr>
          <p:cNvSpPr txBox="1"/>
          <p:nvPr/>
        </p:nvSpPr>
        <p:spPr>
          <a:xfrm>
            <a:off x="7604314" y="5465521"/>
            <a:ext cx="3903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COMMUNITY CENTRE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7DF5D4-7FDC-7940-AF93-796AEB613DE0}"/>
              </a:ext>
            </a:extLst>
          </p:cNvPr>
          <p:cNvSpPr txBox="1"/>
          <p:nvPr/>
        </p:nvSpPr>
        <p:spPr>
          <a:xfrm>
            <a:off x="8264777" y="4714715"/>
            <a:ext cx="21804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CHURCHES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CC66CA-F784-8B47-8C5B-06467C70C51B}"/>
              </a:ext>
            </a:extLst>
          </p:cNvPr>
          <p:cNvSpPr txBox="1"/>
          <p:nvPr/>
        </p:nvSpPr>
        <p:spPr>
          <a:xfrm>
            <a:off x="8949420" y="2622037"/>
            <a:ext cx="3164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LEISURE CENTRE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2605D6-D157-514A-AFF3-FD8DF2E0A39B}"/>
              </a:ext>
            </a:extLst>
          </p:cNvPr>
          <p:cNvSpPr txBox="1"/>
          <p:nvPr/>
        </p:nvSpPr>
        <p:spPr>
          <a:xfrm>
            <a:off x="4133207" y="1186415"/>
            <a:ext cx="4439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COMMON GREEN SPACE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8671C4-676B-C44B-B49C-319AE7B503BC}"/>
              </a:ext>
            </a:extLst>
          </p:cNvPr>
          <p:cNvSpPr txBox="1"/>
          <p:nvPr/>
        </p:nvSpPr>
        <p:spPr>
          <a:xfrm>
            <a:off x="3662687" y="6226039"/>
            <a:ext cx="5121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FOCAL POINT; BAND STAND?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7B6B6D-2F35-6E45-819E-9748FE7D55C8}"/>
              </a:ext>
            </a:extLst>
          </p:cNvPr>
          <p:cNvSpPr txBox="1"/>
          <p:nvPr/>
        </p:nvSpPr>
        <p:spPr>
          <a:xfrm>
            <a:off x="8949420" y="3537571"/>
            <a:ext cx="3297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PLACE TO MEET</a:t>
            </a:r>
          </a:p>
        </p:txBody>
      </p:sp>
    </p:spTree>
    <p:extLst>
      <p:ext uri="{BB962C8B-B14F-4D97-AF65-F5344CB8AC3E}">
        <p14:creationId xmlns:p14="http://schemas.microsoft.com/office/powerpoint/2010/main" val="2303013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05F377-6CD7-A140-8A31-19CFD21F6E14}"/>
              </a:ext>
            </a:extLst>
          </p:cNvPr>
          <p:cNvSpPr txBox="1"/>
          <p:nvPr/>
        </p:nvSpPr>
        <p:spPr>
          <a:xfrm>
            <a:off x="1757050" y="318793"/>
            <a:ext cx="88937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Summertown clearly has a heart but it is  under pressure and could do with some life support</a:t>
            </a:r>
          </a:p>
        </p:txBody>
      </p:sp>
      <p:pic>
        <p:nvPicPr>
          <p:cNvPr id="8194" name="Picture 2" descr="Life Support Images, Stock Photos &amp;amp; Vectors | Shutterstock">
            <a:extLst>
              <a:ext uri="{FF2B5EF4-FFF2-40B4-BE49-F238E27FC236}">
                <a16:creationId xmlns:a16="http://schemas.microsoft.com/office/drawing/2014/main" id="{1E2B9B50-D477-2A40-B568-030930FE0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8"/>
          <a:stretch/>
        </p:blipFill>
        <p:spPr bwMode="auto">
          <a:xfrm>
            <a:off x="3207375" y="2155373"/>
            <a:ext cx="6129807" cy="4087620"/>
          </a:xfrm>
          <a:prstGeom prst="roundRect">
            <a:avLst>
              <a:gd name="adj" fmla="val 1194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260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05F377-6CD7-A140-8A31-19CFD21F6E14}"/>
              </a:ext>
            </a:extLst>
          </p:cNvPr>
          <p:cNvSpPr txBox="1"/>
          <p:nvPr/>
        </p:nvSpPr>
        <p:spPr>
          <a:xfrm>
            <a:off x="1830658" y="413255"/>
            <a:ext cx="82878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CASE FOR DIAMOND PLACE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1763C0-689C-3A49-B8F9-BE69067684DD}"/>
              </a:ext>
            </a:extLst>
          </p:cNvPr>
          <p:cNvSpPr txBox="1"/>
          <p:nvPr/>
        </p:nvSpPr>
        <p:spPr>
          <a:xfrm>
            <a:off x="1192088" y="2597538"/>
            <a:ext cx="1025723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Make sure  Summertown’s heart is supported this is an opportunity to encourage the owners to look beyond mere building and individual site development with ambitious ideas for wellbeing through </a:t>
            </a:r>
            <a:r>
              <a:rPr lang="en-US" sz="3600" dirty="0" err="1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neighbourliness</a:t>
            </a:r>
            <a:r>
              <a:rPr lang="en-US" sz="36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and community .</a:t>
            </a:r>
          </a:p>
          <a:p>
            <a:endParaRPr lang="en-US" sz="3200" dirty="0">
              <a:solidFill>
                <a:schemeClr val="accen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32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0EC2E9E5-C3D3-664C-82FB-8D1CFF18E3A5}"/>
              </a:ext>
            </a:extLst>
          </p:cNvPr>
          <p:cNvSpPr/>
          <p:nvPr/>
        </p:nvSpPr>
        <p:spPr>
          <a:xfrm>
            <a:off x="5555087" y="1599203"/>
            <a:ext cx="1081826" cy="8064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06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45FC8F-10B9-CB44-BF5B-C30BBEC2B760}"/>
              </a:ext>
            </a:extLst>
          </p:cNvPr>
          <p:cNvSpPr txBox="1"/>
          <p:nvPr/>
        </p:nvSpPr>
        <p:spPr>
          <a:xfrm>
            <a:off x="632925" y="488088"/>
            <a:ext cx="1097094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 ALSO PROVIDE: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accen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mix of housing of which 50% would be affordable (80% of which will be social rent), including housing for the elderly.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new community </a:t>
            </a:r>
            <a:r>
              <a:rPr lang="en-US" sz="3600" dirty="0" err="1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centre</a:t>
            </a:r>
            <a:r>
              <a:rPr lang="en-US" sz="36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Green public open space.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 parking.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21</a:t>
            </a:r>
            <a:r>
              <a:rPr lang="en-US" sz="3600" baseline="300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</a:t>
            </a:r>
            <a:r>
              <a:rPr lang="en-US" sz="36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century health </a:t>
            </a:r>
            <a:r>
              <a:rPr lang="en-US" sz="3600" dirty="0" err="1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centre</a:t>
            </a:r>
            <a:r>
              <a:rPr lang="en-US" sz="36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5281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45FC8F-10B9-CB44-BF5B-C30BBEC2B760}"/>
              </a:ext>
            </a:extLst>
          </p:cNvPr>
          <p:cNvSpPr txBox="1"/>
          <p:nvPr/>
        </p:nvSpPr>
        <p:spPr>
          <a:xfrm>
            <a:off x="419492" y="296551"/>
            <a:ext cx="1177250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WHAT TO DO </a:t>
            </a:r>
            <a:r>
              <a:rPr lang="en-US" sz="4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NOW</a:t>
            </a:r>
            <a:endParaRPr lang="en-US" sz="4400" dirty="0">
              <a:solidFill>
                <a:schemeClr val="accen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4400" dirty="0">
              <a:solidFill>
                <a:schemeClr val="accen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36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Develop a wide-ranging, comprehensive master-plan based on a co-design process between: </a:t>
            </a:r>
          </a:p>
          <a:p>
            <a:endParaRPr lang="en-US" sz="3600" dirty="0">
              <a:solidFill>
                <a:schemeClr val="accen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OXFORD CITY COUNCIL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OXFORD UNIVERSITY DEVELOPMENT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LOCAL COMMUNITY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accen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36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Informed by consultation with all stakeholders. </a:t>
            </a:r>
          </a:p>
        </p:txBody>
      </p:sp>
    </p:spTree>
    <p:extLst>
      <p:ext uri="{BB962C8B-B14F-4D97-AF65-F5344CB8AC3E}">
        <p14:creationId xmlns:p14="http://schemas.microsoft.com/office/powerpoint/2010/main" val="9676949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620</Words>
  <Application>Microsoft Office PowerPoint</Application>
  <PresentationFormat>Widescreen</PresentationFormat>
  <Paragraphs>123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Dieuwke UK van Es</dc:creator>
  <cp:lastModifiedBy>Natasha Robinson</cp:lastModifiedBy>
  <cp:revision>22</cp:revision>
  <dcterms:created xsi:type="dcterms:W3CDTF">2021-10-26T14:15:04Z</dcterms:created>
  <dcterms:modified xsi:type="dcterms:W3CDTF">2021-11-10T17:36:39Z</dcterms:modified>
</cp:coreProperties>
</file>