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2" r:id="rId9"/>
    <p:sldId id="263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NOA%20work\bookings%20+%20visi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NOA%20work\bookings%20+%20visi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NOA%20work\bookings%20+%20visi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NOA%20work\bookings%20+%20visi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b="1" u="sng" dirty="0"/>
              <a:t>Hirers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F-4847-B3C8-F15984B5D2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F-4847-B3C8-F15984B5D2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F-4847-B3C8-F15984B5D2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F-4847-B3C8-F15984B5D2B9}"/>
              </c:ext>
            </c:extLst>
          </c:dPt>
          <c:cat>
            <c:strRef>
              <c:f>Sheet1!$A$46:$A$49</c:f>
              <c:strCache>
                <c:ptCount val="4"/>
                <c:pt idx="0">
                  <c:v>OX2</c:v>
                </c:pt>
                <c:pt idx="1">
                  <c:v>OX1-4 </c:v>
                </c:pt>
                <c:pt idx="2">
                  <c:v>other OX</c:v>
                </c:pt>
                <c:pt idx="3">
                  <c:v>rest of uk</c:v>
                </c:pt>
              </c:strCache>
            </c:strRef>
          </c:cat>
          <c:val>
            <c:numRef>
              <c:f>Sheet1!$B$46:$B$49</c:f>
              <c:numCache>
                <c:formatCode>General</c:formatCode>
                <c:ptCount val="4"/>
                <c:pt idx="0">
                  <c:v>513</c:v>
                </c:pt>
                <c:pt idx="1">
                  <c:v>324</c:v>
                </c:pt>
                <c:pt idx="2">
                  <c:v>221</c:v>
                </c:pt>
                <c:pt idx="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DF-4847-B3C8-F15984B5D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b="1" u="sng" baseline="0" dirty="0"/>
              <a:t>NOA Members</a:t>
            </a:r>
          </a:p>
        </c:rich>
      </c:tx>
      <c:layout>
        <c:manualLayout>
          <c:xMode val="edge"/>
          <c:yMode val="edge"/>
          <c:x val="0.28691699764405088"/>
          <c:y val="7.29818227373048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explosion val="4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F9-46E6-AF75-8407A73DA7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F9-46E6-AF75-8407A73DA7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F9-46E6-AF75-8407A73DA7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F9-46E6-AF75-8407A73DA72E}"/>
              </c:ext>
            </c:extLst>
          </c:dPt>
          <c:cat>
            <c:strRef>
              <c:f>Sheet1!$A$53:$A$56</c:f>
              <c:strCache>
                <c:ptCount val="4"/>
                <c:pt idx="0">
                  <c:v>OX2</c:v>
                </c:pt>
                <c:pt idx="1">
                  <c:v>OX1-4 </c:v>
                </c:pt>
                <c:pt idx="2">
                  <c:v>other OX</c:v>
                </c:pt>
                <c:pt idx="3">
                  <c:v>rest of uk</c:v>
                </c:pt>
              </c:strCache>
            </c:strRef>
          </c:cat>
          <c:val>
            <c:numRef>
              <c:f>Sheet1!$B$53:$B$56</c:f>
              <c:numCache>
                <c:formatCode>General</c:formatCode>
                <c:ptCount val="4"/>
                <c:pt idx="0">
                  <c:v>315</c:v>
                </c:pt>
                <c:pt idx="1">
                  <c:v>68</c:v>
                </c:pt>
                <c:pt idx="2">
                  <c:v>52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F9-46E6-AF75-8407A73DA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316396954255618E-2"/>
          <c:y val="0.39141741426742915"/>
          <c:w val="0.19748731434871611"/>
          <c:h val="0.293589207731552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b="1" u="sng" dirty="0"/>
              <a:t>Types of Activity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7D-4653-90C0-8EF4E1021B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7D-4653-90C0-8EF4E1021B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7D-4653-90C0-8EF4E1021B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7D-4653-90C0-8EF4E1021B0A}"/>
              </c:ext>
            </c:extLst>
          </c:dPt>
          <c:cat>
            <c:strRef>
              <c:f>Sheet1!$H$29:$H$32</c:f>
              <c:strCache>
                <c:ptCount val="4"/>
                <c:pt idx="0">
                  <c:v>education</c:v>
                </c:pt>
                <c:pt idx="1">
                  <c:v>fitness</c:v>
                </c:pt>
                <c:pt idx="2">
                  <c:v>art</c:v>
                </c:pt>
                <c:pt idx="3">
                  <c:v>social</c:v>
                </c:pt>
              </c:strCache>
            </c:strRef>
          </c:cat>
          <c:val>
            <c:numRef>
              <c:f>Sheet1!$I$29:$I$32</c:f>
              <c:numCache>
                <c:formatCode>General</c:formatCode>
                <c:ptCount val="4"/>
                <c:pt idx="0">
                  <c:v>11</c:v>
                </c:pt>
                <c:pt idx="1">
                  <c:v>16</c:v>
                </c:pt>
                <c:pt idx="2">
                  <c:v>16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7D-4653-90C0-8EF4E1021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/>
              <a:t>Daily Visits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Sheet1!$A$12:$F$12</c:f>
              <c:strCache>
                <c:ptCount val="6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weekend</c:v>
                </c:pt>
              </c:strCache>
            </c:strRef>
          </c:cat>
          <c:val>
            <c:numRef>
              <c:f>Sheet1!$A$13:$F$13</c:f>
              <c:numCache>
                <c:formatCode>General</c:formatCode>
                <c:ptCount val="6"/>
                <c:pt idx="0">
                  <c:v>249</c:v>
                </c:pt>
                <c:pt idx="1">
                  <c:v>140</c:v>
                </c:pt>
                <c:pt idx="2">
                  <c:v>158</c:v>
                </c:pt>
                <c:pt idx="3">
                  <c:v>258</c:v>
                </c:pt>
                <c:pt idx="4">
                  <c:v>241</c:v>
                </c:pt>
                <c:pt idx="5">
                  <c:v>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3-48D2-8DC9-84FC95A4F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521528"/>
        <c:axId val="431521856"/>
      </c:barChart>
      <c:catAx>
        <c:axId val="43152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521856"/>
        <c:crosses val="autoZero"/>
        <c:auto val="1"/>
        <c:lblAlgn val="ctr"/>
        <c:lblOffset val="100"/>
        <c:noMultiLvlLbl val="0"/>
      </c:catAx>
      <c:valAx>
        <c:axId val="43152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52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5550F-E7EF-4886-9EE6-6279C230C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A6DBE-83B9-48AA-A690-C05ED7DAE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59BD1-9E29-4A8E-9AC4-0090E4E8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3221-9F0B-416A-A72B-9B0A3E76115E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5093B-4F30-4347-8FC5-64D5D693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F8564-6E5A-4306-8A26-0AB18269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5607-17FA-4477-8286-8FFAE7EF6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9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7813-B963-4AB8-9A05-0A662A21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AA0B1-84CE-4D3B-B06D-EEA13CC9F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93F00-BFEF-4B07-A235-E5855C3B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3221-9F0B-416A-A72B-9B0A3E76115E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8F65E-B585-4779-899A-B6E8A8883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E0965-2057-44C4-92B8-BE8FA792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5607-17FA-4477-8286-8FFAE7EF6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1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09EA3-383B-447D-A956-C92A69641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0EF5A-8C51-4DC7-AAB6-B81E2E303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C7413-6293-4FD1-8391-720DD981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3221-9F0B-416A-A72B-9B0A3E76115E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F43B3-6DF0-4EAC-AC5F-BDEF98F6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79BEA-EB54-4CC6-97B2-21734259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5607-17FA-4477-8286-8FFAE7EF6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5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0F03-EDFD-4511-9610-369DFAEA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16EB-93F7-456E-A821-0C2E24F74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8DE49-AC09-4F08-836B-17CD50C6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3221-9F0B-416A-A72B-9B0A3E76115E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DA04D-50F1-48EF-98A8-8D2712C5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129E2-7D7F-4570-AAE1-5EA74442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5607-17FA-4477-8286-8FFAE7EF6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64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28EF-3D51-4B54-8B45-8809CDC01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81508-9A9F-4073-A475-EF9179365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ACEA8-AA6B-4986-915F-58CCCF5B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3221-9F0B-416A-A72B-9B0A3E76115E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965EF-D62F-4310-B531-1AB42EE7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FA8C0-CE37-4E33-9539-1D376EAC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5607-17FA-4477-8286-8FFAE7EF6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E8D2-E320-4890-862C-7299F712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8911-F035-434B-9F17-F043873A8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CE859-8FDE-4297-925D-173AB60BE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7C761-45E8-44E0-A7A2-F1F20B10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3221-9F0B-416A-A72B-9B0A3E76115E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44C50-E3E6-499C-B51F-C7BFC7D1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C1A0D-6CB8-4ED1-87CE-043C7AB7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5607-17FA-4477-8286-8FFAE7EF6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2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DADB-7723-4062-8AB1-9FCE87836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A7C70-BC1B-4EC7-8473-C410E3362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21CB0-FF4E-44C1-9994-F9F226686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AEF0F-A671-43BA-A63F-A1195731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7BE18-234C-443B-B50F-686F6FBD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82092B-4920-431E-B763-984483AA9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3221-9F0B-416A-A72B-9B0A3E76115E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A0E93C-EC57-4643-8C20-ABB859D4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80CCC1-5CD9-45B1-A9AC-09B6990A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5607-17FA-4477-8286-8FFAE7EF6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34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FCFB7-B34F-4B4E-908D-6132F146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C35A2-6DA5-4AEE-A313-06D3F9A7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3221-9F0B-416A-A72B-9B0A3E76115E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C444C-142E-40F6-B663-3E2C94B2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6CFA7-211D-497B-93F5-36CEE938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5607-17FA-4477-8286-8FFAE7EF6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12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12051-014D-4319-8FF0-67F1E4E8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3221-9F0B-416A-A72B-9B0A3E76115E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31D9-1189-439D-AD93-D6308E3E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561D7-6C8E-4686-95FA-49B8A5E0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5607-17FA-4477-8286-8FFAE7EF6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97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60F9-15D0-4303-9A6F-EC65ABAC4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C681D-05C3-4495-9E36-F95DAEC76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4E635-2CDE-481C-BB18-C0756D460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F5700-6D23-4BED-B86D-88F97DAC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3221-9F0B-416A-A72B-9B0A3E76115E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B1B72-8A01-4774-9A5F-DABA390B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461E2-E883-4FE9-B68B-70320F15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5607-17FA-4477-8286-8FFAE7EF6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35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6696C-3540-4905-B2A3-C2045476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A778ED-D95D-4F99-B862-5D244EAEE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0F195-AD7F-492B-8F64-5F83609D2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CA7BF-ABD4-47B9-9683-41AB3CD7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3221-9F0B-416A-A72B-9B0A3E76115E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90A18-9E61-49A4-B66A-F9BD08996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FB05C-E62A-4470-AB02-D16DFBB5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5607-17FA-4477-8286-8FFAE7EF6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75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4052F-11E8-463C-94C6-ADAF5B13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C08BA-58E2-45B4-8995-CDE6C2ECD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84169-BB56-41B8-B18C-1FB9EC354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3221-9F0B-416A-A72B-9B0A3E76115E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23A4F-C532-4617-BE8B-645D06B2B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E13E-934F-4F6E-83E6-5766C35B5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45607-17FA-4477-8286-8FFAE7EF6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8EAC-C43F-4082-BFA8-A17402FFC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161153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North Oxford Association</a:t>
            </a:r>
            <a:br>
              <a:rPr lang="en-GB" dirty="0">
                <a:solidFill>
                  <a:schemeClr val="accent6"/>
                </a:solidFill>
              </a:rPr>
            </a:br>
            <a:r>
              <a:rPr lang="en-GB" dirty="0">
                <a:solidFill>
                  <a:schemeClr val="accent6"/>
                </a:solidFill>
              </a:rPr>
              <a:t>Community Centre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33B4B-5EAB-457D-BF1F-E5226F555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52" y="2704620"/>
            <a:ext cx="7852095" cy="38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2BC30D-60E5-4DB3-9BCB-017D855DD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76" y="2193937"/>
            <a:ext cx="10623642" cy="32458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E70D7BB-E8AA-4DD0-96E2-4F264446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When are The NOA Centre busy periods</a:t>
            </a:r>
          </a:p>
        </p:txBody>
      </p:sp>
    </p:spTree>
    <p:extLst>
      <p:ext uri="{BB962C8B-B14F-4D97-AF65-F5344CB8AC3E}">
        <p14:creationId xmlns:p14="http://schemas.microsoft.com/office/powerpoint/2010/main" val="18318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229C-88BC-4352-B9A1-44804DB5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accent6"/>
                </a:solidFill>
              </a:rPr>
              <a:t>Things we would like to do but cannot in our current space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5CDE1-C200-4BD2-8CE1-BACF9549D367}"/>
              </a:ext>
            </a:extLst>
          </p:cNvPr>
          <p:cNvSpPr txBox="1"/>
          <p:nvPr/>
        </p:nvSpPr>
        <p:spPr>
          <a:xfrm>
            <a:off x="838200" y="2127380"/>
            <a:ext cx="93586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Be a better place for meeting and mingling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Make better use of our kitchen area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Be able to display the work of local artists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Provide specialised art facilities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61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32DA-8322-4EF5-B980-47309B62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Our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D29A2-75D1-4844-9F36-D295C8FFA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1344"/>
          </a:xfrm>
        </p:spPr>
        <p:txBody>
          <a:bodyPr>
            <a:normAutofit/>
          </a:bodyPr>
          <a:lstStyle/>
          <a:p>
            <a:r>
              <a:rPr lang="en-GB" dirty="0"/>
              <a:t>North Oxford Association (NOA) was founded in 1966 but did not have a permanent home</a:t>
            </a:r>
          </a:p>
          <a:p>
            <a:r>
              <a:rPr lang="en-GB" dirty="0"/>
              <a:t>The North Oxford Association Community Centre was built in 1971 and became known as the Ferry Centre</a:t>
            </a:r>
          </a:p>
          <a:p>
            <a:r>
              <a:rPr lang="en-GB" dirty="0"/>
              <a:t>1976 the Ferry Pool opened, due in large part to fund-raising from NOA members.</a:t>
            </a:r>
          </a:p>
          <a:p>
            <a:r>
              <a:rPr lang="en-GB" dirty="0"/>
              <a:t>The Centre received extensive refurbishment in 2004 transforming it into its current form and emphasising its separation from the Pool, now a Council-run sports centre</a:t>
            </a:r>
          </a:p>
          <a:p>
            <a:r>
              <a:rPr lang="en-GB" dirty="0"/>
              <a:t>In 2006 NOA builds an additional space, the Annexe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6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8247-CD68-4074-BCE0-EDF8FA67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382"/>
            <a:ext cx="10515600" cy="108429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Our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60CEC-C83F-483F-B76E-D78443246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2" y="1135781"/>
            <a:ext cx="4705953" cy="2829827"/>
          </a:xfrm>
          <a:effectLst>
            <a:glow rad="673100">
              <a:schemeClr val="accent1">
                <a:alpha val="66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u="sng" dirty="0"/>
              <a:t>Main Hall</a:t>
            </a:r>
          </a:p>
          <a:p>
            <a:pPr marL="0" indent="0">
              <a:buNone/>
            </a:pPr>
            <a:r>
              <a:rPr lang="en-GB" b="1" dirty="0"/>
              <a:t>Capacity</a:t>
            </a:r>
            <a:r>
              <a:rPr lang="en-GB" dirty="0"/>
              <a:t>: 100 (50 seated)</a:t>
            </a:r>
          </a:p>
          <a:p>
            <a:pPr marL="0" indent="0">
              <a:buNone/>
            </a:pPr>
            <a:r>
              <a:rPr lang="en-GB" b="1" dirty="0"/>
              <a:t>Size</a:t>
            </a:r>
            <a:r>
              <a:rPr lang="en-GB" dirty="0"/>
              <a:t>:  78m</a:t>
            </a:r>
            <a:r>
              <a:rPr lang="en-GB" baseline="30000" dirty="0"/>
              <a:t>2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b="1" dirty="0"/>
              <a:t>Most common activity</a:t>
            </a:r>
            <a:r>
              <a:rPr lang="en-GB" dirty="0"/>
              <a:t>: Social</a:t>
            </a:r>
          </a:p>
          <a:p>
            <a:pPr marL="0" indent="0">
              <a:buNone/>
            </a:pPr>
            <a:r>
              <a:rPr lang="en-GB" b="1" dirty="0"/>
              <a:t>Limitations:</a:t>
            </a:r>
          </a:p>
          <a:p>
            <a:pPr marL="0" indent="0">
              <a:buNone/>
            </a:pPr>
            <a:r>
              <a:rPr lang="en-GB" dirty="0"/>
              <a:t>No storage for chairs tables etc. impossible to blackout.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944FB-E174-4119-BC2A-52FFBD6B5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0357" y="1305678"/>
            <a:ext cx="4010526" cy="254787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BD05C791-91E2-4B86-B5EB-8A7897FBE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57" y="3965608"/>
            <a:ext cx="4010525" cy="263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D97EAC-C964-42E4-9F91-C672433D276C}"/>
              </a:ext>
            </a:extLst>
          </p:cNvPr>
          <p:cNvSpPr txBox="1">
            <a:spLocks/>
          </p:cNvSpPr>
          <p:nvPr/>
        </p:nvSpPr>
        <p:spPr>
          <a:xfrm>
            <a:off x="645691" y="3866982"/>
            <a:ext cx="4705953" cy="2829827"/>
          </a:xfrm>
          <a:prstGeom prst="rect">
            <a:avLst/>
          </a:prstGeom>
          <a:effectLst>
            <a:glow rad="673100">
              <a:schemeClr val="accent1">
                <a:alpha val="66000"/>
              </a:schemeClr>
            </a:glo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u="sng" dirty="0"/>
              <a:t>Kitchen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Capacity</a:t>
            </a:r>
            <a:r>
              <a:rPr lang="en-GB" dirty="0"/>
              <a:t>: 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Size</a:t>
            </a:r>
            <a:r>
              <a:rPr lang="en-GB" dirty="0"/>
              <a:t>: 15m</a:t>
            </a:r>
            <a:r>
              <a:rPr lang="en-GB" baseline="30000" dirty="0"/>
              <a:t>2</a:t>
            </a:r>
            <a:r>
              <a:rPr lang="en-GB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Most common activity</a:t>
            </a:r>
            <a:r>
              <a:rPr lang="en-GB" dirty="0"/>
              <a:t>: Social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Limitations: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Cramped, underused.</a:t>
            </a:r>
          </a:p>
        </p:txBody>
      </p:sp>
    </p:spTree>
    <p:extLst>
      <p:ext uri="{BB962C8B-B14F-4D97-AF65-F5344CB8AC3E}">
        <p14:creationId xmlns:p14="http://schemas.microsoft.com/office/powerpoint/2010/main" val="8346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124C0-DA7E-48F2-BEE2-F8B2C8AC1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89" y="409574"/>
            <a:ext cx="4638869" cy="3019426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/>
              <a:t>Library</a:t>
            </a:r>
          </a:p>
          <a:p>
            <a:pPr marL="0" indent="0">
              <a:buNone/>
            </a:pPr>
            <a:r>
              <a:rPr lang="en-GB" b="1" dirty="0"/>
              <a:t>Capacity</a:t>
            </a:r>
            <a:r>
              <a:rPr lang="en-GB" dirty="0"/>
              <a:t>: 25</a:t>
            </a:r>
          </a:p>
          <a:p>
            <a:pPr marL="0" indent="0">
              <a:buNone/>
            </a:pPr>
            <a:r>
              <a:rPr lang="en-GB" b="1" dirty="0"/>
              <a:t>Size</a:t>
            </a:r>
            <a:r>
              <a:rPr lang="en-GB" dirty="0"/>
              <a:t>: 27m</a:t>
            </a:r>
            <a:r>
              <a:rPr lang="en-GB" baseline="30000" dirty="0"/>
              <a:t>2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Most common activity</a:t>
            </a:r>
            <a:r>
              <a:rPr lang="en-GB" dirty="0"/>
              <a:t>: Art/Education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FB67F-47F2-4B1B-8344-4FD997A90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933" y="315394"/>
            <a:ext cx="4407157" cy="2934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DF7C43-C553-4C9D-8CBB-938245475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933" y="3608128"/>
            <a:ext cx="4407157" cy="30194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47E1D7-2257-49B4-AD56-37B012AB950B}"/>
              </a:ext>
            </a:extLst>
          </p:cNvPr>
          <p:cNvSpPr txBox="1">
            <a:spLocks/>
          </p:cNvSpPr>
          <p:nvPr/>
        </p:nvSpPr>
        <p:spPr>
          <a:xfrm>
            <a:off x="682689" y="3429000"/>
            <a:ext cx="4638869" cy="3019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u="sng" dirty="0"/>
              <a:t>Lecture room</a:t>
            </a:r>
          </a:p>
          <a:p>
            <a:pPr marL="0" indent="0">
              <a:buNone/>
            </a:pPr>
            <a:r>
              <a:rPr lang="en-GB" b="1" dirty="0"/>
              <a:t>Capacity</a:t>
            </a:r>
            <a:r>
              <a:rPr lang="en-GB" dirty="0"/>
              <a:t>: 20</a:t>
            </a:r>
          </a:p>
          <a:p>
            <a:pPr marL="0" indent="0">
              <a:buNone/>
            </a:pPr>
            <a:r>
              <a:rPr lang="en-GB" b="1" dirty="0"/>
              <a:t>Size</a:t>
            </a:r>
            <a:r>
              <a:rPr lang="en-GB" dirty="0"/>
              <a:t>: 24m</a:t>
            </a:r>
            <a:r>
              <a:rPr lang="en-GB" baseline="30000" dirty="0"/>
              <a:t>2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Most common activity</a:t>
            </a:r>
            <a:r>
              <a:rPr lang="en-GB" dirty="0"/>
              <a:t>: Education</a:t>
            </a:r>
          </a:p>
          <a:p>
            <a:pPr marL="0" indent="0">
              <a:buNone/>
            </a:pPr>
            <a:r>
              <a:rPr lang="en-GB" b="1" dirty="0"/>
              <a:t>Limitations: </a:t>
            </a:r>
            <a:r>
              <a:rPr lang="en-GB" dirty="0"/>
              <a:t>Odd shape, limited storage, no natural lighting</a:t>
            </a: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9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6276C7-5227-4E8A-B28E-31A57B0F6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89" y="409574"/>
            <a:ext cx="4638869" cy="301942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u="sng" dirty="0"/>
              <a:t>Annexe</a:t>
            </a:r>
          </a:p>
          <a:p>
            <a:pPr marL="0" indent="0">
              <a:buNone/>
            </a:pPr>
            <a:r>
              <a:rPr lang="en-GB" b="1" dirty="0"/>
              <a:t>Capacity</a:t>
            </a:r>
            <a:r>
              <a:rPr lang="en-GB" dirty="0"/>
              <a:t>: 20 active / 50 seated</a:t>
            </a:r>
          </a:p>
          <a:p>
            <a:pPr marL="0" indent="0">
              <a:buNone/>
            </a:pPr>
            <a:r>
              <a:rPr lang="en-GB" b="1" dirty="0"/>
              <a:t>Size</a:t>
            </a:r>
            <a:r>
              <a:rPr lang="en-GB" dirty="0"/>
              <a:t>: 63m</a:t>
            </a:r>
            <a:r>
              <a:rPr lang="en-GB" baseline="30000" dirty="0"/>
              <a:t>2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Most common activity</a:t>
            </a:r>
            <a:r>
              <a:rPr lang="en-GB" dirty="0"/>
              <a:t>: Fitness</a:t>
            </a:r>
          </a:p>
          <a:p>
            <a:pPr marL="0" indent="0">
              <a:buNone/>
            </a:pPr>
            <a:r>
              <a:rPr lang="en-GB" b="1" dirty="0"/>
              <a:t>Limitations: </a:t>
            </a:r>
            <a:r>
              <a:rPr lang="en-GB" dirty="0"/>
              <a:t>Limited access to amenities, Plain, very limited wall space.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5A3C79-580A-497B-86A4-1EBAE472B694}"/>
              </a:ext>
            </a:extLst>
          </p:cNvPr>
          <p:cNvSpPr txBox="1">
            <a:spLocks/>
          </p:cNvSpPr>
          <p:nvPr/>
        </p:nvSpPr>
        <p:spPr>
          <a:xfrm>
            <a:off x="682689" y="3547770"/>
            <a:ext cx="4638869" cy="3019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u="sng" dirty="0"/>
              <a:t>Foyer/Café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Capacity</a:t>
            </a:r>
            <a:r>
              <a:rPr lang="en-GB" dirty="0"/>
              <a:t>: 15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Size</a:t>
            </a:r>
            <a:r>
              <a:rPr lang="en-GB" dirty="0"/>
              <a:t>: ?m</a:t>
            </a:r>
            <a:r>
              <a:rPr lang="en-GB" baseline="30000" dirty="0"/>
              <a:t>2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Most common activity</a:t>
            </a:r>
            <a:r>
              <a:rPr lang="en-GB" dirty="0"/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Social/waiting area</a:t>
            </a:r>
          </a:p>
          <a:p>
            <a:pPr marL="0" indent="0">
              <a:buNone/>
            </a:pPr>
            <a:r>
              <a:rPr lang="en-GB" b="1" dirty="0"/>
              <a:t>Limitations: </a:t>
            </a:r>
            <a:r>
              <a:rPr lang="en-GB" dirty="0"/>
              <a:t>Small, difficult shape, echo dampeners </a:t>
            </a: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4574D5-661F-47D4-9731-51FEE3506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95" y="278946"/>
            <a:ext cx="4638869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431A79-68D5-42CE-8C47-CD107D104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95" y="3651960"/>
            <a:ext cx="4638869" cy="301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A066-58AA-4285-9456-8FD4ADF5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Who uses the NOA Centre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6772F2-4E55-4718-B6B6-0071840A57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646871"/>
              </p:ext>
            </p:extLst>
          </p:nvPr>
        </p:nvGraphicFramePr>
        <p:xfrm>
          <a:off x="572277" y="1690688"/>
          <a:ext cx="6546980" cy="449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8AC1F5-1EDB-4CF7-A0DD-832080DE9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588958"/>
              </p:ext>
            </p:extLst>
          </p:nvPr>
        </p:nvGraphicFramePr>
        <p:xfrm>
          <a:off x="8666583" y="2502451"/>
          <a:ext cx="2418185" cy="1853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6415">
                  <a:extLst>
                    <a:ext uri="{9D8B030D-6E8A-4147-A177-3AD203B41FA5}">
                      <a16:colId xmlns:a16="http://schemas.microsoft.com/office/drawing/2014/main" val="3328496691"/>
                    </a:ext>
                  </a:extLst>
                </a:gridCol>
                <a:gridCol w="1171770">
                  <a:extLst>
                    <a:ext uri="{9D8B030D-6E8A-4147-A177-3AD203B41FA5}">
                      <a16:colId xmlns:a16="http://schemas.microsoft.com/office/drawing/2014/main" val="3059402646"/>
                    </a:ext>
                  </a:extLst>
                </a:gridCol>
              </a:tblGrid>
              <a:tr h="36712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OX2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513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77046"/>
                  </a:ext>
                </a:extLst>
              </a:tr>
              <a:tr h="36712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OX1-4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324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1708160"/>
                  </a:ext>
                </a:extLst>
              </a:tr>
              <a:tr h="36712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other OX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221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8732044"/>
                  </a:ext>
                </a:extLst>
              </a:tr>
              <a:tr h="36712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Rest of UK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93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7631435"/>
                  </a:ext>
                </a:extLst>
              </a:tr>
              <a:tr h="38460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TOTAL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1151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548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9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EF609EE-E2A1-44B6-BF1E-8259072873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771019"/>
              </p:ext>
            </p:extLst>
          </p:nvPr>
        </p:nvGraphicFramePr>
        <p:xfrm>
          <a:off x="786881" y="1254967"/>
          <a:ext cx="6733592" cy="522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CC64DB-9EFF-4380-ADCC-A9715D874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850312"/>
              </p:ext>
            </p:extLst>
          </p:nvPr>
        </p:nvGraphicFramePr>
        <p:xfrm>
          <a:off x="8266922" y="2453515"/>
          <a:ext cx="2407298" cy="1950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540">
                  <a:extLst>
                    <a:ext uri="{9D8B030D-6E8A-4147-A177-3AD203B41FA5}">
                      <a16:colId xmlns:a16="http://schemas.microsoft.com/office/drawing/2014/main" val="3251146594"/>
                    </a:ext>
                  </a:extLst>
                </a:gridCol>
                <a:gridCol w="1213758">
                  <a:extLst>
                    <a:ext uri="{9D8B030D-6E8A-4147-A177-3AD203B41FA5}">
                      <a16:colId xmlns:a16="http://schemas.microsoft.com/office/drawing/2014/main" val="1592505890"/>
                    </a:ext>
                  </a:extLst>
                </a:gridCol>
              </a:tblGrid>
              <a:tr h="39019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OX2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315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4517490"/>
                  </a:ext>
                </a:extLst>
              </a:tr>
              <a:tr h="39019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OX1-4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68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1852665"/>
                  </a:ext>
                </a:extLst>
              </a:tr>
              <a:tr h="39019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Other OX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52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3563186"/>
                  </a:ext>
                </a:extLst>
              </a:tr>
              <a:tr h="39019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Rest of UK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8283701"/>
                  </a:ext>
                </a:extLst>
              </a:tr>
              <a:tr h="39019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TOTAL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438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1498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5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A066-58AA-4285-9456-8FD4ADF5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What the NOA Centre is used for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068FF6-82E5-4028-8630-807EA0500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318168"/>
              </p:ext>
            </p:extLst>
          </p:nvPr>
        </p:nvGraphicFramePr>
        <p:xfrm>
          <a:off x="538697" y="1504268"/>
          <a:ext cx="7345670" cy="4775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C946B2-B0D6-4B62-A0CA-8109BA478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89376"/>
              </p:ext>
            </p:extLst>
          </p:nvPr>
        </p:nvGraphicFramePr>
        <p:xfrm>
          <a:off x="8528180" y="2360644"/>
          <a:ext cx="2696548" cy="2136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8274">
                  <a:extLst>
                    <a:ext uri="{9D8B030D-6E8A-4147-A177-3AD203B41FA5}">
                      <a16:colId xmlns:a16="http://schemas.microsoft.com/office/drawing/2014/main" val="2463393532"/>
                    </a:ext>
                  </a:extLst>
                </a:gridCol>
                <a:gridCol w="1348274">
                  <a:extLst>
                    <a:ext uri="{9D8B030D-6E8A-4147-A177-3AD203B41FA5}">
                      <a16:colId xmlns:a16="http://schemas.microsoft.com/office/drawing/2014/main" val="2276659670"/>
                    </a:ext>
                  </a:extLst>
                </a:gridCol>
              </a:tblGrid>
              <a:tr h="53417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Education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2770076"/>
                  </a:ext>
                </a:extLst>
              </a:tr>
              <a:tr h="53417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Fitness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6561482"/>
                  </a:ext>
                </a:extLst>
              </a:tr>
              <a:tr h="53417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Art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7423021"/>
                  </a:ext>
                </a:extLst>
              </a:tr>
              <a:tr h="53417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Social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8163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1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A066-58AA-4285-9456-8FD4ADF5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When the NOA Centre is used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C895323-7564-4E64-AE9A-10CA39E2B2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633421"/>
              </p:ext>
            </p:extLst>
          </p:nvPr>
        </p:nvGraphicFramePr>
        <p:xfrm>
          <a:off x="684244" y="1690688"/>
          <a:ext cx="6817567" cy="4551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5B1E2F-0360-48D8-9868-2A7103F09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00031"/>
              </p:ext>
            </p:extLst>
          </p:nvPr>
        </p:nvGraphicFramePr>
        <p:xfrm>
          <a:off x="8405326" y="2557625"/>
          <a:ext cx="2856724" cy="2982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9687">
                  <a:extLst>
                    <a:ext uri="{9D8B030D-6E8A-4147-A177-3AD203B41FA5}">
                      <a16:colId xmlns:a16="http://schemas.microsoft.com/office/drawing/2014/main" val="1072308999"/>
                    </a:ext>
                  </a:extLst>
                </a:gridCol>
                <a:gridCol w="1017037">
                  <a:extLst>
                    <a:ext uri="{9D8B030D-6E8A-4147-A177-3AD203B41FA5}">
                      <a16:colId xmlns:a16="http://schemas.microsoft.com/office/drawing/2014/main" val="3885782608"/>
                    </a:ext>
                  </a:extLst>
                </a:gridCol>
              </a:tblGrid>
              <a:tr h="42634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Monday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249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5102744"/>
                  </a:ext>
                </a:extLst>
              </a:tr>
              <a:tr h="43103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Tuesday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140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8419861"/>
                  </a:ext>
                </a:extLst>
              </a:tr>
              <a:tr h="419877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Wednesday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158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9414566"/>
                  </a:ext>
                </a:extLst>
              </a:tr>
              <a:tr h="42634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Thursday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258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8920275"/>
                  </a:ext>
                </a:extLst>
              </a:tr>
              <a:tr h="42634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Friday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241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0023207"/>
                  </a:ext>
                </a:extLst>
              </a:tr>
              <a:tr h="42634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Weekend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276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4303522"/>
                  </a:ext>
                </a:extLst>
              </a:tr>
              <a:tr h="42634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TOTAL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1322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3910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08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360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North Oxford Association Community Centre</vt:lpstr>
      <vt:lpstr>Our History</vt:lpstr>
      <vt:lpstr>Our spaces</vt:lpstr>
      <vt:lpstr>PowerPoint Presentation</vt:lpstr>
      <vt:lpstr>PowerPoint Presentation</vt:lpstr>
      <vt:lpstr>Who uses the NOA Centre</vt:lpstr>
      <vt:lpstr>PowerPoint Presentation</vt:lpstr>
      <vt:lpstr>What the NOA Centre is used for</vt:lpstr>
      <vt:lpstr>When the NOA Centre is used</vt:lpstr>
      <vt:lpstr>When are The NOA Centre busy periods</vt:lpstr>
      <vt:lpstr>Things we would like to do but cannot in our current 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Oxford Association Community Centre</dc:title>
  <dc:creator>User</dc:creator>
  <cp:lastModifiedBy>David Sprigings</cp:lastModifiedBy>
  <cp:revision>20</cp:revision>
  <dcterms:created xsi:type="dcterms:W3CDTF">2021-05-18T11:43:11Z</dcterms:created>
  <dcterms:modified xsi:type="dcterms:W3CDTF">2022-10-09T16:21:33Z</dcterms:modified>
</cp:coreProperties>
</file>